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4" r:id="rId6"/>
    <p:sldId id="265" r:id="rId7"/>
    <p:sldId id="262" r:id="rId8"/>
    <p:sldId id="273" r:id="rId9"/>
    <p:sldId id="267" r:id="rId10"/>
    <p:sldId id="269" r:id="rId11"/>
    <p:sldId id="277" r:id="rId12"/>
    <p:sldId id="261" r:id="rId13"/>
    <p:sldId id="285" r:id="rId14"/>
    <p:sldId id="275" r:id="rId15"/>
    <p:sldId id="281" r:id="rId16"/>
    <p:sldId id="278" r:id="rId17"/>
    <p:sldId id="282" r:id="rId18"/>
    <p:sldId id="279" r:id="rId19"/>
    <p:sldId id="283" r:id="rId20"/>
    <p:sldId id="280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1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3164"/>
    <a:srgbClr val="225B5F"/>
    <a:srgbClr val="E6E6E6"/>
    <a:srgbClr val="0F1722"/>
    <a:srgbClr val="348151"/>
    <a:srgbClr val="1B2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2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38" y="72"/>
      </p:cViewPr>
      <p:guideLst>
        <p:guide orient="horz" pos="2160"/>
        <p:guide pos="3840"/>
        <p:guide orient="horz" pos="31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4FC509-A25D-4AC1-956B-244FAC61AF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EDCBDF-04F2-4646-A118-9A2CBABEDF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3C146-E2BA-41EA-8AE9-0C67692768F2}" type="datetimeFigureOut">
              <a:rPr lang="ru-RU" smtClean="0"/>
              <a:t>13.10.2018</a:t>
            </a:fld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BD4EF4-9023-4CAF-937E-F78CF009DB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300887-CA61-4CEF-BD28-E51D6F957D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0C303-0EDA-42E1-9745-6C6A39A7B5C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6766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D3EB6-8099-4744-9273-C8C1DD61A2EA}" type="datetimeFigureOut">
              <a:rPr lang="ru-RU" smtClean="0"/>
              <a:t>13.10.2018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C40A10-6036-4879-816D-55C01FC9484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573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8196A9-689D-4410-BFC0-7ACB19755A0C}"/>
              </a:ext>
            </a:extLst>
          </p:cNvPr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9BFEAD-57CF-438A-8084-C5AC7F47E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A3CB-B083-4E49-9123-A5E47559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4102C-4609-416C-A808-0FFE005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BCC5D-6F2C-472F-BD4C-4096793D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854BB-FA44-4CAB-85DF-F5C412560348}"/>
              </a:ext>
            </a:extLst>
          </p:cNvPr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9BFFF1-5465-4317-B9DB-C23A5B1D7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313B4B-5B98-4B33-885A-DF7669E72D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5336" y="117298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B4374-8F24-43DE-860D-E5C6EA850AB4}"/>
              </a:ext>
            </a:extLst>
          </p:cNvPr>
          <p:cNvGrpSpPr/>
          <p:nvPr userDrawn="1"/>
        </p:nvGrpSpPr>
        <p:grpSpPr>
          <a:xfrm>
            <a:off x="3619265" y="2253996"/>
            <a:ext cx="4953471" cy="100584"/>
            <a:chOff x="3631692" y="2253996"/>
            <a:chExt cx="4953471" cy="10058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85C7755-9394-4129-AB48-1AC32DA80C75}"/>
                </a:ext>
              </a:extLst>
            </p:cNvPr>
            <p:cNvSpPr/>
            <p:nvPr userDrawn="1"/>
          </p:nvSpPr>
          <p:spPr>
            <a:xfrm>
              <a:off x="3631692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4C71ABE-575A-48CF-82B1-EDE8535F3993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C1EA63-78B2-4715-B4DC-63D98AC7F354}"/>
                </a:ext>
              </a:extLst>
            </p:cNvPr>
            <p:cNvSpPr/>
            <p:nvPr userDrawn="1"/>
          </p:nvSpPr>
          <p:spPr>
            <a:xfrm>
              <a:off x="8484579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9BB74A1-0BEA-4AD8-8138-0641A45D8B40}"/>
              </a:ext>
            </a:extLst>
          </p:cNvPr>
          <p:cNvGrpSpPr/>
          <p:nvPr userDrawn="1"/>
        </p:nvGrpSpPr>
        <p:grpSpPr>
          <a:xfrm>
            <a:off x="4652581" y="5305363"/>
            <a:ext cx="2886839" cy="100584"/>
            <a:chOff x="3631690" y="2253996"/>
            <a:chExt cx="5028467" cy="10058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3D0026E-5270-4C52-A1AF-5631E8192DCD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6085D92-5F70-4097-A2FF-C15B13788D0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68EB6C-48D0-4EBF-8541-926D16790F52}"/>
                </a:ext>
              </a:extLst>
            </p:cNvPr>
            <p:cNvSpPr/>
            <p:nvPr userDrawn="1"/>
          </p:nvSpPr>
          <p:spPr>
            <a:xfrm>
              <a:off x="8484578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424638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799DC18-D353-427C-B849-0204F13D9B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8330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015858-8549-49EA-BB83-070E0D9D4890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anchor="b" anchorCtr="0"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PITCH</a:t>
            </a:r>
            <a:br>
              <a:rPr lang="en-US" dirty="0"/>
            </a:br>
            <a:r>
              <a:rPr lang="en-US" dirty="0"/>
              <a:t>DECK</a:t>
            </a:r>
            <a:br>
              <a:rPr lang="en-US" dirty="0"/>
            </a:br>
            <a:r>
              <a:rPr lang="en-US" dirty="0"/>
              <a:t>TITLE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534F-03A6-408A-9BF1-303D0A4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4E181-0C50-4F43-A5A7-6FDD1500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749CC-EB55-4FEF-AA4C-9A9C6E2A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F3E26A6-6962-4A35-AA86-805537D45296}"/>
              </a:ext>
            </a:extLst>
          </p:cNvPr>
          <p:cNvGrpSpPr/>
          <p:nvPr userDrawn="1"/>
        </p:nvGrpSpPr>
        <p:grpSpPr>
          <a:xfrm>
            <a:off x="6769768" y="1947412"/>
            <a:ext cx="2520148" cy="102440"/>
            <a:chOff x="3631690" y="2252140"/>
            <a:chExt cx="4389743" cy="1024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1504C4-12AC-4251-8E47-0089784BDB9B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2040D0-01C2-4643-8F84-3B8F334E545C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5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D601E9-2BFC-460B-A2A8-69A787A4988E}"/>
                </a:ext>
              </a:extLst>
            </p:cNvPr>
            <p:cNvSpPr/>
            <p:nvPr userDrawn="1"/>
          </p:nvSpPr>
          <p:spPr>
            <a:xfrm>
              <a:off x="7845854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49A8A6-FEDB-4D20-B581-A84DB8EFE977}"/>
              </a:ext>
            </a:extLst>
          </p:cNvPr>
          <p:cNvGrpSpPr/>
          <p:nvPr userDrawn="1"/>
        </p:nvGrpSpPr>
        <p:grpSpPr>
          <a:xfrm>
            <a:off x="6769768" y="4654084"/>
            <a:ext cx="2520148" cy="100584"/>
            <a:chOff x="3631690" y="2253996"/>
            <a:chExt cx="4389742" cy="10058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65998-5EC3-446A-8307-1CF81A348CE3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CC5D776-F60A-4A0C-AA7C-EFACDA2CEA8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4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AFE309-55C5-409C-92ED-748307C74318}"/>
                </a:ext>
              </a:extLst>
            </p:cNvPr>
            <p:cNvSpPr/>
            <p:nvPr userDrawn="1"/>
          </p:nvSpPr>
          <p:spPr>
            <a:xfrm>
              <a:off x="784585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5B77B20B-76F5-4912-803D-5709F730D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293BA4F-7776-4C41-BE4F-7247935D5C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06368" y="307960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7692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5021940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205904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3434400" cy="100800"/>
            <a:chOff x="0" y="3240138"/>
            <a:chExt cx="3434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215201" cy="132833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DE71F7A0-F439-470D-A1B8-556C960D11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3003" y="2490534"/>
            <a:ext cx="6083300" cy="25877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996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591" y="1090118"/>
            <a:ext cx="4494133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</a:t>
            </a:r>
            <a:endParaRPr lang="ru-RU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94591" y="2243662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924675" y="1993043"/>
            <a:ext cx="5267325" cy="100800"/>
            <a:chOff x="0" y="3240138"/>
            <a:chExt cx="3434400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894591" y="2868443"/>
            <a:ext cx="4482996" cy="243260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0861AA2-8248-462C-B6D8-FFD829F41E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854411" y="1472184"/>
            <a:ext cx="3246204" cy="53858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763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ayout 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219359"/>
            <a:ext cx="5021940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122284"/>
            <a:ext cx="3434400" cy="100800"/>
            <a:chOff x="0" y="3240138"/>
            <a:chExt cx="3434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C9D5785-B116-4BE7-AC26-5CD6481FFA6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392200"/>
            <a:ext cx="5009495" cy="221017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278C2B8F-0B29-449C-AFFD-42BB56FA15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8356" y="-20834"/>
            <a:ext cx="5245444" cy="53858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3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317" y="707529"/>
            <a:ext cx="4494133" cy="569086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</a:t>
            </a:r>
            <a:endParaRPr lang="ru-RU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317" y="1625821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430402" y="1375202"/>
            <a:ext cx="5761598" cy="100800"/>
            <a:chOff x="-322276" y="3240138"/>
            <a:chExt cx="375667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22276" y="3290538"/>
              <a:ext cx="370627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920469" y="3291840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DA47E0-9B2C-45BF-A34A-E7069690AE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090460" y="3273552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50" y="3291840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7A796C4-1255-4B26-B034-EFB1284B77E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920469" y="4427608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7F406E84-6EA1-4D34-8016-6A41F065FF7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90460" y="4409320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965133B-076D-4FAD-8D2A-C24FE2619C8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31850" y="4427608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CABE6307-1A20-419D-A352-17FF0286600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549426" y="3291840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D2C5C227-18EE-4D6A-AA31-30B8F7CD20A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719417" y="3273552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ABEA821-83E0-4C10-98A8-5F29E246F74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460807" y="3291840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A1DC741-B44F-4275-A1D5-B8D26A3390B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549426" y="4427608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C550F6C4-BE33-415F-B0BC-B47EDC1BDA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719417" y="4409320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4C0830D2-D692-4161-8ECB-338703C94351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460807" y="4427608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text</a:t>
            </a:r>
          </a:p>
        </p:txBody>
      </p:sp>
    </p:spTree>
    <p:extLst>
      <p:ext uri="{BB962C8B-B14F-4D97-AF65-F5344CB8AC3E}">
        <p14:creationId xmlns:p14="http://schemas.microsoft.com/office/powerpoint/2010/main" val="33114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itor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4464049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443165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CF4ED1-C6C8-4C5C-8C14-4FF197588C03}"/>
              </a:ext>
            </a:extLst>
          </p:cNvPr>
          <p:cNvSpPr/>
          <p:nvPr userDrawn="1"/>
        </p:nvSpPr>
        <p:spPr>
          <a:xfrm>
            <a:off x="6192163" y="1435133"/>
            <a:ext cx="5175504" cy="4187952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504" b="15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3434400" cy="100800"/>
            <a:chOff x="0" y="3240138"/>
            <a:chExt cx="3434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452987" cy="1328330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B8B3AB3-C02D-418C-A9E2-AA65DE7835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2829" y="1673942"/>
            <a:ext cx="4853962" cy="3141406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88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093DA11F-BC94-447C-B660-9C906BED01B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82496"/>
            <a:ext cx="12191999" cy="34930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3976" y="696584"/>
            <a:ext cx="4464049" cy="569086"/>
          </a:xfrm>
        </p:spPr>
        <p:txBody>
          <a:bodyPr lIns="0" tIns="0" rIns="0" bIns="0"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84860" y="1983086"/>
            <a:ext cx="4443165" cy="56908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78842051-6173-4CC2-8C4A-8AE31FE7BA54}"/>
              </a:ext>
            </a:extLst>
          </p:cNvPr>
          <p:cNvGrpSpPr/>
          <p:nvPr userDrawn="1"/>
        </p:nvGrpSpPr>
        <p:grpSpPr>
          <a:xfrm>
            <a:off x="5124396" y="1373283"/>
            <a:ext cx="1943208" cy="100800"/>
            <a:chOff x="3149478" y="1373283"/>
            <a:chExt cx="1943208" cy="10080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7317392-EF87-4050-8BBE-32F74B0CF15A}"/>
                </a:ext>
              </a:extLst>
            </p:cNvPr>
            <p:cNvGrpSpPr/>
            <p:nvPr userDrawn="1"/>
          </p:nvGrpSpPr>
          <p:grpSpPr>
            <a:xfrm>
              <a:off x="3149478" y="1373283"/>
              <a:ext cx="1943208" cy="100800"/>
              <a:chOff x="0" y="3237441"/>
              <a:chExt cx="1943208" cy="10080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85A4134-866D-4143-AC1E-8A2FFDB49855}"/>
                  </a:ext>
                </a:extLst>
              </p:cNvPr>
              <p:cNvCxnSpPr/>
              <p:nvPr userDrawn="1"/>
            </p:nvCxnSpPr>
            <p:spPr>
              <a:xfrm>
                <a:off x="0" y="3290538"/>
                <a:ext cx="189280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1BBC5D9C-B8FB-455B-9398-36DB21F2765E}"/>
                  </a:ext>
                </a:extLst>
              </p:cNvPr>
              <p:cNvSpPr/>
              <p:nvPr userDrawn="1"/>
            </p:nvSpPr>
            <p:spPr>
              <a:xfrm>
                <a:off x="1842408" y="3237441"/>
                <a:ext cx="100800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D1C3636-C306-4492-8D46-194288459CAF}"/>
                </a:ext>
              </a:extLst>
            </p:cNvPr>
            <p:cNvSpPr/>
            <p:nvPr userDrawn="1"/>
          </p:nvSpPr>
          <p:spPr>
            <a:xfrm>
              <a:off x="3149478" y="1373283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235028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179281" y="1375202"/>
            <a:ext cx="5012719" cy="100800"/>
            <a:chOff x="304632" y="3240138"/>
            <a:chExt cx="3129768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4632" y="3290538"/>
              <a:ext cx="307937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226927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226927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26927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4871314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7A54608E-523B-47AC-B8A6-3E8FE9A158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1314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dirty="0"/>
              <a:t>2</a:t>
            </a:r>
            <a:endParaRPr lang="ru-RU" dirty="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871314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E0D32F26-CEE2-4420-A43D-B008AE2D1DDC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8515702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DBC2890A-FFF7-4606-A262-6D464BA5D9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15702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dirty="0"/>
              <a:t>3</a:t>
            </a:r>
            <a:endParaRPr lang="ru-RU" dirty="0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268E1254-8C59-4B9B-A775-45CA3D655514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515702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E47DC43-D8A0-4F17-B897-D8B07A6F1B47}"/>
              </a:ext>
            </a:extLst>
          </p:cNvPr>
          <p:cNvCxnSpPr/>
          <p:nvPr userDrawn="1"/>
        </p:nvCxnSpPr>
        <p:spPr>
          <a:xfrm>
            <a:off x="2205335" y="3256107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201F265-08ED-497A-BE5C-62220829348F}"/>
              </a:ext>
            </a:extLst>
          </p:cNvPr>
          <p:cNvCxnSpPr/>
          <p:nvPr userDrawn="1"/>
        </p:nvCxnSpPr>
        <p:spPr>
          <a:xfrm>
            <a:off x="5849839" y="3255785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34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s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016" y="707529"/>
            <a:ext cx="7118056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92016" y="1625821"/>
            <a:ext cx="7096709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4314481" y="1375202"/>
            <a:ext cx="7877519" cy="100800"/>
            <a:chOff x="245550" y="3240138"/>
            <a:chExt cx="401597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  <a:endCxn id="13" idx="6"/>
            </p:cNvCxnSpPr>
            <p:nvPr userDrawn="1"/>
          </p:nvCxnSpPr>
          <p:spPr>
            <a:xfrm>
              <a:off x="245550" y="3290538"/>
              <a:ext cx="401597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3723" y="3301941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dirty="0"/>
              <a:t>$12,345</a:t>
            </a:r>
            <a:endParaRPr lang="ru-RU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716329" y="3394494"/>
            <a:ext cx="5678300" cy="9784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292016" y="3394494"/>
            <a:ext cx="1399099" cy="978407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EA5D8D7D-F37C-49AD-98F0-641CE42B8A8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3723" y="4594663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dirty="0"/>
              <a:t>$6,789</a:t>
            </a:r>
            <a:endParaRPr lang="ru-RU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521FF93D-8384-4E22-8645-BDE6AB983488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716329" y="4687216"/>
            <a:ext cx="5678300" cy="9784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BA358F36-EA77-462E-9158-AFDF1D449A1A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292016" y="4687216"/>
            <a:ext cx="1399099" cy="978407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411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with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3242645"/>
            <a:ext cx="446404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4872948"/>
            <a:ext cx="4443165" cy="88206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4581382"/>
            <a:ext cx="4370400" cy="100800"/>
            <a:chOff x="-1228304" y="3240138"/>
            <a:chExt cx="4370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4320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04129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533023" y="4551485"/>
            <a:ext cx="5855702" cy="1208079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ADC059E4-36DE-4100-8F15-85A9F37E84FE}"/>
              </a:ext>
            </a:extLst>
          </p:cNvPr>
          <p:cNvSpPr/>
          <p:nvPr userDrawn="1"/>
        </p:nvSpPr>
        <p:spPr>
          <a:xfrm>
            <a:off x="3616960" y="859665"/>
            <a:ext cx="2121408" cy="2121408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4E475F8-9B44-4A3E-9F99-CF0346C89B8E}"/>
              </a:ext>
            </a:extLst>
          </p:cNvPr>
          <p:cNvSpPr/>
          <p:nvPr userDrawn="1"/>
        </p:nvSpPr>
        <p:spPr>
          <a:xfrm>
            <a:off x="5522965" y="836613"/>
            <a:ext cx="2816352" cy="28163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F5FAF95-28E9-4D03-884C-A89CBC8B61DC}"/>
              </a:ext>
            </a:extLst>
          </p:cNvPr>
          <p:cNvSpPr/>
          <p:nvPr userDrawn="1"/>
        </p:nvSpPr>
        <p:spPr>
          <a:xfrm>
            <a:off x="8123915" y="859665"/>
            <a:ext cx="3273552" cy="32735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5F221D05-AC12-4B7C-A00B-E28F93E23D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51931" y="1382322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dirty="0"/>
              <a:t>$25</a:t>
            </a:r>
            <a:endParaRPr lang="ru-RU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A3904B01-A725-4CE3-9321-D42F3E296703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3927524" y="2363691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D9CE08AF-782B-4514-BE33-D3AED71A734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06132" y="1185842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BILLION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614098B4-704D-42A8-B776-2C93C30C39D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13495" y="1767897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dirty="0"/>
              <a:t>$50</a:t>
            </a:r>
            <a:endParaRPr lang="ru-RU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CE6465F4-0B4D-4B43-BE59-BC984FE8EF05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6189088" y="2753338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4DBC997E-F996-4F59-A610-3C8558F180C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067696" y="1537655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BILLION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D2098E46-8023-469E-86ED-39848BCA69B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714444" y="2049128"/>
            <a:ext cx="2010420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dirty="0"/>
              <a:t>$100</a:t>
            </a:r>
            <a:endParaRPr lang="ru-RU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93715D94-9DBE-476D-B2A4-208BC6D40C3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981735" y="3034569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6E1A50B-8AFF-497B-8AEC-C61D95DC0685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089050" y="1818886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BILLION</a:t>
            </a:r>
          </a:p>
        </p:txBody>
      </p:sp>
    </p:spTree>
    <p:extLst>
      <p:ext uri="{BB962C8B-B14F-4D97-AF65-F5344CB8AC3E}">
        <p14:creationId xmlns:p14="http://schemas.microsoft.com/office/powerpoint/2010/main" val="3942925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TITLE</a:t>
            </a:r>
            <a:endParaRPr lang="ru-RU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1625821"/>
            <a:ext cx="5292725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831851" y="3335524"/>
            <a:ext cx="4817836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831850" y="2905291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BD2EF23-562D-4049-92E3-48371C9E83A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B2A0B34-417C-46AC-95C0-9B2A2FCC8BFC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098826" y="2905291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8086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105" y="707529"/>
            <a:ext cx="3704150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</a:t>
            </a:r>
            <a:endParaRPr lang="ru-RU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>
            <a:off x="-6" y="1374243"/>
            <a:ext cx="4319045" cy="100800"/>
            <a:chOff x="646012" y="3239179"/>
            <a:chExt cx="220185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2" y="3290538"/>
              <a:ext cx="216563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2796480" y="3239179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Picture Placeholder 11" descr="Competitors logos quadrant">
            <a:extLst>
              <a:ext uri="{FF2B5EF4-FFF2-40B4-BE49-F238E27FC236}">
                <a16:creationId xmlns:a16="http://schemas.microsoft.com/office/drawing/2014/main" id="{58A093A6-410B-4E4B-BA54-D31E8313D9B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928670" y="2872719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Competitor 2</a:t>
            </a:r>
          </a:p>
          <a:p>
            <a:r>
              <a:rPr lang="en-US" dirty="0"/>
              <a:t>Logo</a:t>
            </a:r>
            <a:endParaRPr lang="ru-RU" dirty="0"/>
          </a:p>
        </p:txBody>
      </p:sp>
      <p:sp>
        <p:nvSpPr>
          <p:cNvPr id="22" name="Picture Placeholder 11" descr="Competitors logos quadrant">
            <a:extLst>
              <a:ext uri="{FF2B5EF4-FFF2-40B4-BE49-F238E27FC236}">
                <a16:creationId xmlns:a16="http://schemas.microsoft.com/office/drawing/2014/main" id="{C852F764-614E-4E0D-B231-E5EF9B5D3AFE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06105" y="2171148"/>
            <a:ext cx="1655064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Competitor </a:t>
            </a:r>
            <a:r>
              <a:rPr lang="ru-RU" dirty="0"/>
              <a:t>1</a:t>
            </a:r>
            <a:endParaRPr lang="en-US" dirty="0"/>
          </a:p>
          <a:p>
            <a:r>
              <a:rPr lang="en-US" dirty="0"/>
              <a:t>Logo</a:t>
            </a:r>
            <a:endParaRPr lang="ru-RU" dirty="0"/>
          </a:p>
        </p:txBody>
      </p:sp>
      <p:sp>
        <p:nvSpPr>
          <p:cNvPr id="25" name="Picture Placeholder 11" descr="Competitors logos quadrant">
            <a:extLst>
              <a:ext uri="{FF2B5EF4-FFF2-40B4-BE49-F238E27FC236}">
                <a16:creationId xmlns:a16="http://schemas.microsoft.com/office/drawing/2014/main" id="{0349F007-C349-4EF3-A61F-86C43BEB547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729582" y="445626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Competitor </a:t>
            </a:r>
            <a:r>
              <a:rPr lang="ru-RU" dirty="0"/>
              <a:t>3</a:t>
            </a:r>
            <a:endParaRPr lang="en-US" dirty="0"/>
          </a:p>
          <a:p>
            <a:r>
              <a:rPr lang="en-US" dirty="0"/>
              <a:t>Logo</a:t>
            </a:r>
            <a:endParaRPr lang="ru-RU" dirty="0"/>
          </a:p>
        </p:txBody>
      </p:sp>
      <p:sp>
        <p:nvSpPr>
          <p:cNvPr id="26" name="Picture Placeholder 11" descr="Competitors logos quadrant">
            <a:extLst>
              <a:ext uri="{FF2B5EF4-FFF2-40B4-BE49-F238E27FC236}">
                <a16:creationId xmlns:a16="http://schemas.microsoft.com/office/drawing/2014/main" id="{FEA8BDDC-623F-4C67-AD04-E7801B5370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829546" y="2770168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Competitor </a:t>
            </a:r>
            <a:r>
              <a:rPr lang="ru-RU" dirty="0"/>
              <a:t>4</a:t>
            </a:r>
            <a:endParaRPr lang="en-US" dirty="0"/>
          </a:p>
          <a:p>
            <a:r>
              <a:rPr lang="en-US" dirty="0"/>
              <a:t>Logo</a:t>
            </a:r>
            <a:r>
              <a:rPr lang="ru-RU" dirty="0"/>
              <a:t>я</a:t>
            </a:r>
          </a:p>
        </p:txBody>
      </p:sp>
      <p:sp>
        <p:nvSpPr>
          <p:cNvPr id="27" name="Picture Placeholder 11" descr="Competitors logos quadrant">
            <a:extLst>
              <a:ext uri="{FF2B5EF4-FFF2-40B4-BE49-F238E27FC236}">
                <a16:creationId xmlns:a16="http://schemas.microsoft.com/office/drawing/2014/main" id="{28B0D00B-97E7-4133-B35A-AC2EF334CD2B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610067" y="458883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Competitor </a:t>
            </a:r>
            <a:r>
              <a:rPr lang="ru-RU" dirty="0"/>
              <a:t>5</a:t>
            </a:r>
            <a:endParaRPr lang="en-US" dirty="0"/>
          </a:p>
          <a:p>
            <a:r>
              <a:rPr lang="en-US" dirty="0"/>
              <a:t>Logo</a:t>
            </a:r>
            <a:endParaRPr lang="ru-RU" dirty="0"/>
          </a:p>
        </p:txBody>
      </p:sp>
      <p:sp>
        <p:nvSpPr>
          <p:cNvPr id="28" name="Picture Placeholder 11" descr="Competitors logos quadrant">
            <a:extLst>
              <a:ext uri="{FF2B5EF4-FFF2-40B4-BE49-F238E27FC236}">
                <a16:creationId xmlns:a16="http://schemas.microsoft.com/office/drawing/2014/main" id="{8D1A7417-EFAD-46F6-ADA5-117D4C7B1A9D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571158" y="497745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Competitor </a:t>
            </a:r>
            <a:r>
              <a:rPr lang="ru-RU" dirty="0"/>
              <a:t>6</a:t>
            </a:r>
            <a:endParaRPr lang="en-US" dirty="0"/>
          </a:p>
          <a:p>
            <a:r>
              <a:rPr lang="en-US" dirty="0"/>
              <a:t>Logo</a:t>
            </a:r>
            <a:endParaRPr lang="ru-RU" dirty="0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D4B80E14-BBC8-42CC-8777-FFF50D168A0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89869" y="3642757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dirty="0"/>
              <a:t>More expensive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95033551-3DD0-4EBE-8DFD-9335F8BA926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315481" y="5884080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dirty="0"/>
              <a:t>Less convenient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CC507E62-D7F3-4E81-8DE2-5A7084588A33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15481" y="1343118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dirty="0"/>
              <a:t>More convenient</a:t>
            </a:r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61EF622D-8E08-41C3-BEBA-2274C2AB487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17999" y="1977257"/>
            <a:ext cx="1481328" cy="758952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690ADA54-0156-49A9-AEF7-A4972EEB15A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51686" y="3642757"/>
            <a:ext cx="2741612" cy="248888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dirty="0"/>
              <a:t>Less expensive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2193FB7-0142-40DD-9186-F3156B0AE4B0}"/>
              </a:ext>
            </a:extLst>
          </p:cNvPr>
          <p:cNvGrpSpPr/>
          <p:nvPr userDrawn="1"/>
        </p:nvGrpSpPr>
        <p:grpSpPr>
          <a:xfrm>
            <a:off x="6045600" y="1376748"/>
            <a:ext cx="100800" cy="5481252"/>
            <a:chOff x="6045600" y="1376748"/>
            <a:chExt cx="100800" cy="5481252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D1389D4-2EB7-40E2-B21B-4EE70FCA2236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3389377" y="4151376"/>
              <a:ext cx="541324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A48E795-AD00-4819-94E4-A5211D331715}"/>
                </a:ext>
              </a:extLst>
            </p:cNvPr>
            <p:cNvSpPr/>
            <p:nvPr userDrawn="1"/>
          </p:nvSpPr>
          <p:spPr>
            <a:xfrm>
              <a:off x="6045600" y="137674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1BD97BD-35F4-4534-8B74-24D44A99BC58}"/>
              </a:ext>
            </a:extLst>
          </p:cNvPr>
          <p:cNvGrpSpPr/>
          <p:nvPr userDrawn="1"/>
        </p:nvGrpSpPr>
        <p:grpSpPr>
          <a:xfrm rot="5400000">
            <a:off x="5669857" y="-1673474"/>
            <a:ext cx="100800" cy="11440514"/>
            <a:chOff x="6045600" y="1329588"/>
            <a:chExt cx="100800" cy="1144051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8351F13-467F-49F8-8279-C5B29A51798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08032" y="7082102"/>
              <a:ext cx="1137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9AA12FA-7959-4581-B344-DF9E7B0AD37A}"/>
                </a:ext>
              </a:extLst>
            </p:cNvPr>
            <p:cNvSpPr/>
            <p:nvPr userDrawn="1"/>
          </p:nvSpPr>
          <p:spPr>
            <a:xfrm>
              <a:off x="6045600" y="132958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939558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ection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7" y="1512271"/>
            <a:ext cx="2828198" cy="12868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1" y="3148315"/>
            <a:ext cx="2216876" cy="2098138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897696"/>
            <a:ext cx="3360726" cy="100800"/>
            <a:chOff x="0" y="3240138"/>
            <a:chExt cx="3360726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27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25992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DA80730C-5AC9-41A0-ACC5-624F0652D68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75261" y="2631676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72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515B23A8-23EB-4E6E-A24C-4154570D7D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436251" y="2015540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dirty="0"/>
              <a:t>2</a:t>
            </a:r>
            <a:endParaRPr lang="ru-RU" dirty="0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C12919ED-FD55-4081-BB4A-2B2FDA3BED1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397240" y="1239687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dirty="0"/>
              <a:t>3</a:t>
            </a:r>
            <a:endParaRPr lang="ru-RU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6A6259C-432B-4405-9E82-995AF092FB7A}"/>
              </a:ext>
            </a:extLst>
          </p:cNvPr>
          <p:cNvCxnSpPr>
            <a:cxnSpLocks/>
          </p:cNvCxnSpPr>
          <p:nvPr userDrawn="1"/>
        </p:nvCxnSpPr>
        <p:spPr>
          <a:xfrm rot="16200000" flipV="1">
            <a:off x="4068065" y="1728891"/>
            <a:ext cx="1792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3BC485E-8BCE-479F-A7E9-7F9E193E6E96}"/>
              </a:ext>
            </a:extLst>
          </p:cNvPr>
          <p:cNvCxnSpPr>
            <a:cxnSpLocks/>
          </p:cNvCxnSpPr>
          <p:nvPr userDrawn="1"/>
        </p:nvCxnSpPr>
        <p:spPr>
          <a:xfrm>
            <a:off x="4964465" y="836613"/>
            <a:ext cx="592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5094BC6-BA16-4E05-868C-3AE971AF3DA4}"/>
              </a:ext>
            </a:extLst>
          </p:cNvPr>
          <p:cNvCxnSpPr>
            <a:cxnSpLocks/>
          </p:cNvCxnSpPr>
          <p:nvPr userDrawn="1"/>
        </p:nvCxnSpPr>
        <p:spPr>
          <a:xfrm rot="16200000" flipV="1">
            <a:off x="10688444" y="1030491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9130EC6-4A8D-447F-862E-E5A693E68C8C}"/>
              </a:ext>
            </a:extLst>
          </p:cNvPr>
          <p:cNvCxnSpPr>
            <a:cxnSpLocks/>
          </p:cNvCxnSpPr>
          <p:nvPr userDrawn="1"/>
        </p:nvCxnSpPr>
        <p:spPr>
          <a:xfrm flipV="1">
            <a:off x="7925455" y="837355"/>
            <a:ext cx="0" cy="11781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1B29C9C1-9494-4E8B-A0F3-611E947A19B3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3151266" y="4543170"/>
            <a:ext cx="2589369" cy="1280958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BB09D16-148A-45C2-B0B8-1495E8DC7D6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3151265" y="424646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7814C7C-3597-4B16-A4AC-D81985C587B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3151265" y="388390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EFE2A8C5-F462-436C-B748-BBE5D58CB8B4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048861" y="3849559"/>
            <a:ext cx="2589369" cy="178695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86DAC0D-9859-40A1-8456-F0B43D96718B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6048860" y="355285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37B983EE-F89D-4F09-8A9F-2347FA36421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048860" y="319029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D30DD128-A937-4A2F-B070-523A5BAAE260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975159" y="3147170"/>
            <a:ext cx="2589369" cy="2311934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5737B87C-E3C0-46B2-8B79-63EB6049150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8975158" y="285046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22F76863-7DCD-4365-80F0-001D51F08779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8975158" y="248790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078273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Chart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TITLE</a:t>
            </a:r>
            <a:endParaRPr lang="ru-RU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831850" y="2031832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B2A0B34-417C-46AC-95C0-9B2A2FCC8BFC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096000" y="2031832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6F8EF-728B-45C1-87D8-4AD8FA8F371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803275" y="2524125"/>
            <a:ext cx="4970463" cy="29352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395C5B4-6B03-4F70-96F8-3AE3A7817B52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000" y="2524125"/>
            <a:ext cx="4970463" cy="29352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891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6466" y="707529"/>
            <a:ext cx="2673606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dirty="0"/>
              <a:t>TIMELINE</a:t>
            </a:r>
            <a:endParaRPr lang="ru-RU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47803" y="1625821"/>
            <a:ext cx="2262267" cy="2021536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9186215" y="1375202"/>
            <a:ext cx="3005785" cy="100800"/>
            <a:chOff x="2729180" y="3240138"/>
            <a:chExt cx="153234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29180" y="3290538"/>
              <a:ext cx="1504927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18284" y="685667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930241" y="1079309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5930241" y="786637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AD3A3AB-488E-4090-9FD5-E005D5A9ECF5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2094269" y="34290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BD6729DC-C5B3-485B-B5CD-F06FC3CAFD9A}"/>
              </a:ext>
            </a:extLst>
          </p:cNvPr>
          <p:cNvSpPr/>
          <p:nvPr userDrawn="1"/>
        </p:nvSpPr>
        <p:spPr>
          <a:xfrm>
            <a:off x="5372392" y="959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4046DD7-8FB2-43D4-8E94-3D35DC3E2891}"/>
              </a:ext>
            </a:extLst>
          </p:cNvPr>
          <p:cNvSpPr/>
          <p:nvPr userDrawn="1"/>
        </p:nvSpPr>
        <p:spPr>
          <a:xfrm>
            <a:off x="5372392" y="5362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320A73A-D3CB-4E04-B7E2-F3696B8ACDEA}"/>
              </a:ext>
            </a:extLst>
          </p:cNvPr>
          <p:cNvSpPr/>
          <p:nvPr userDrawn="1"/>
        </p:nvSpPr>
        <p:spPr>
          <a:xfrm>
            <a:off x="5372392" y="2427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E2B01F0-78A8-41AE-95B8-811603402031}"/>
              </a:ext>
            </a:extLst>
          </p:cNvPr>
          <p:cNvSpPr/>
          <p:nvPr userDrawn="1"/>
        </p:nvSpPr>
        <p:spPr>
          <a:xfrm>
            <a:off x="5372392" y="3894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A70E382B-B932-45B7-BD95-6D722A4A248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930241" y="2532448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2F096B52-06C2-46DF-BB33-70D931283F16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5930241" y="2239776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D87FD43-95C9-4217-AD5F-FE02E28AD4C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930241" y="3985587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6706CEB-523E-4248-9A66-5D139D8B0DE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5930241" y="3692915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6ADC931C-F9B2-467E-A024-CB5BE74BAD8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5930241" y="5438727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0A301DE6-2E75-41F5-9314-B269815BA3F3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5930241" y="5146055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0" name="Text Placeholder 15">
            <a:extLst>
              <a:ext uri="{FF2B5EF4-FFF2-40B4-BE49-F238E27FC236}">
                <a16:creationId xmlns:a16="http://schemas.microsoft.com/office/drawing/2014/main" id="{B9154606-4DE0-4DC7-830A-371423BE420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618284" y="2153566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41" name="Text Placeholder 15">
            <a:extLst>
              <a:ext uri="{FF2B5EF4-FFF2-40B4-BE49-F238E27FC236}">
                <a16:creationId xmlns:a16="http://schemas.microsoft.com/office/drawing/2014/main" id="{5AC8C127-0F88-413C-B7BA-2ED0F81E7D4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618284" y="3621465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42" name="Text Placeholder 15">
            <a:extLst>
              <a:ext uri="{FF2B5EF4-FFF2-40B4-BE49-F238E27FC236}">
                <a16:creationId xmlns:a16="http://schemas.microsoft.com/office/drawing/2014/main" id="{63C5707A-6E08-4B58-A5FE-40063DB6548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618284" y="5089363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535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260000"/>
            <a:ext cx="391159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890303"/>
            <a:ext cx="3275463" cy="88206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598737"/>
            <a:ext cx="3764756" cy="100800"/>
            <a:chOff x="-1228304" y="3240138"/>
            <a:chExt cx="3764756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3672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435652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3F646CE6-E75B-4112-896D-5A26E1F1520E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5518150" y="860425"/>
            <a:ext cx="5870575" cy="486727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table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3923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7" y="1608523"/>
            <a:ext cx="2828198" cy="12868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1" y="3244567"/>
            <a:ext cx="2828198" cy="2098138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2258048" cy="100800"/>
            <a:chOff x="0" y="3240138"/>
            <a:chExt cx="2258048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2160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157248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1B29C9C1-9494-4E8B-A0F3-611E947A19B3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4128617" y="4355032"/>
            <a:ext cx="2066544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BB09D16-148A-45C2-B0B8-1495E8DC7D6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128616" y="4042831"/>
            <a:ext cx="2066544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7814C7C-3597-4B16-A4AC-D81985C587B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128616" y="3428999"/>
            <a:ext cx="2066544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84A57B-147A-4287-AA6B-E508A9222F7F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130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5" name="Picture Placeholder 8">
            <a:extLst>
              <a:ext uri="{FF2B5EF4-FFF2-40B4-BE49-F238E27FC236}">
                <a16:creationId xmlns:a16="http://schemas.microsoft.com/office/drawing/2014/main" id="{9DBE0996-CEA3-41C3-A75A-84DC3C2B5194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28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F7B28261-CB14-4E4E-AA66-A0239B3DD28E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629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BAA53E0C-9536-4177-A63F-0E2565EC53CD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127048" y="4355032"/>
            <a:ext cx="2066400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67EF8E36-183B-420B-AF25-17CFA963987A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9127047" y="4042831"/>
            <a:ext cx="2066400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58DA6E86-8039-4690-AFE1-7CCF07B7CBAF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9127047" y="3428999"/>
            <a:ext cx="2066400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933214B9-0452-4C8B-AB10-922F3C3BCF01}"/>
              </a:ext>
            </a:extLst>
          </p:cNvPr>
          <p:cNvSpPr>
            <a:spLocks noGrp="1"/>
          </p:cNvSpPr>
          <p:nvPr>
            <p:ph type="body" idx="39" hasCustomPrompt="1"/>
          </p:nvPr>
        </p:nvSpPr>
        <p:spPr>
          <a:xfrm>
            <a:off x="6629217" y="4355032"/>
            <a:ext cx="2066400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A5C23113-D98B-48C7-A675-4FD5F50333F3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6629216" y="4042831"/>
            <a:ext cx="2066400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09781257-B563-41E0-B9E6-9C7330084BCC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6627903" y="3428999"/>
            <a:ext cx="2066400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32EC27-ACD8-47C0-A3ED-E4ED58D88358}"/>
              </a:ext>
            </a:extLst>
          </p:cNvPr>
          <p:cNvCxnSpPr/>
          <p:nvPr userDrawn="1"/>
        </p:nvCxnSpPr>
        <p:spPr>
          <a:xfrm>
            <a:off x="6195160" y="2217849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9E8819A-135C-4A5C-9F6A-A3BE05AA294F}"/>
              </a:ext>
            </a:extLst>
          </p:cNvPr>
          <p:cNvCxnSpPr/>
          <p:nvPr userDrawn="1"/>
        </p:nvCxnSpPr>
        <p:spPr>
          <a:xfrm>
            <a:off x="8703909" y="2216687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329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Content Layou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395281" y="1375202"/>
            <a:ext cx="4796719" cy="100800"/>
            <a:chOff x="439494" y="3240138"/>
            <a:chExt cx="299490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39494" y="3290538"/>
              <a:ext cx="2944508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958968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958968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FF07C5-314A-4EA8-B78F-7A51C234D3A1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21841" y="2764036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691060D-E361-43B0-BFD7-43D7CC4E5CCD}"/>
              </a:ext>
            </a:extLst>
          </p:cNvPr>
          <p:cNvCxnSpPr>
            <a:cxnSpLocks/>
          </p:cNvCxnSpPr>
          <p:nvPr userDrawn="1"/>
        </p:nvCxnSpPr>
        <p:spPr>
          <a:xfrm>
            <a:off x="0" y="3288596"/>
            <a:ext cx="72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4A98AB01-9578-4430-96AD-F434AF0CDA20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1957127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F9D60F2-A1FB-4A95-997B-A4F1723AC1EC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1957127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76A56D2A-42F0-40C5-96D7-B1AC33152A8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20000" y="4191893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F6D1C91-9136-4678-A712-92BE9B3902C4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11670" y="4028309"/>
            <a:ext cx="324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ACF15AB-FF8A-422B-840D-88503024E5D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5708709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FC2028F-7DFE-412D-97DF-707D128D95E0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5708709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4349A4F0-1181-4A58-BFD4-4783CD130356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5704578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DC1D5D83-8D32-491F-87EB-9DA9360D4F2B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5704578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120723F-A42C-4B81-97FD-6F575E5C2584}"/>
              </a:ext>
            </a:extLst>
          </p:cNvPr>
          <p:cNvSpPr>
            <a:spLocks noGrp="1"/>
          </p:cNvSpPr>
          <p:nvPr>
            <p:ph type="body" idx="43" hasCustomPrompt="1"/>
          </p:nvPr>
        </p:nvSpPr>
        <p:spPr>
          <a:xfrm>
            <a:off x="9453870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27D068F1-398F-4D11-977C-080C8151C786}"/>
              </a:ext>
            </a:extLst>
          </p:cNvPr>
          <p:cNvSpPr>
            <a:spLocks noGrp="1"/>
          </p:cNvSpPr>
          <p:nvPr>
            <p:ph type="body" idx="44" hasCustomPrompt="1"/>
          </p:nvPr>
        </p:nvSpPr>
        <p:spPr>
          <a:xfrm>
            <a:off x="9453870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B795705E-C5CB-46CC-9E41-D2269E07BC15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9452029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80211A2B-0F3C-4DBE-AE01-069AE7FC3468}"/>
              </a:ext>
            </a:extLst>
          </p:cNvPr>
          <p:cNvSpPr>
            <a:spLocks noGrp="1"/>
          </p:cNvSpPr>
          <p:nvPr>
            <p:ph type="body" idx="47" hasCustomPrompt="1"/>
          </p:nvPr>
        </p:nvSpPr>
        <p:spPr>
          <a:xfrm>
            <a:off x="9452029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E5E9742-C670-47AB-AA69-AE65D7915B06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3531847" y="5364000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58712DB-5183-45D8-9ABB-6E07956580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274194" y="5363999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417A32F4-3459-4A31-A90E-AA771FD4D491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467451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55" name="Picture Placeholder 2">
            <a:extLst>
              <a:ext uri="{FF2B5EF4-FFF2-40B4-BE49-F238E27FC236}">
                <a16:creationId xmlns:a16="http://schemas.microsoft.com/office/drawing/2014/main" id="{63549FA7-92E5-4DB1-92FA-15902DFD375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214902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0F62D330-6A30-4A65-89DA-EDFE4AAD343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4469292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52" name="Picture Placeholder 2">
            <a:extLst>
              <a:ext uri="{FF2B5EF4-FFF2-40B4-BE49-F238E27FC236}">
                <a16:creationId xmlns:a16="http://schemas.microsoft.com/office/drawing/2014/main" id="{A3FC286B-05E7-4E48-A7FD-197800349118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216743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431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1461974"/>
            <a:ext cx="446404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092276"/>
            <a:ext cx="4443165" cy="10088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811097"/>
            <a:ext cx="3149152" cy="100800"/>
            <a:chOff x="-1228304" y="3250524"/>
            <a:chExt cx="3149152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309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1820048" y="3250524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A5180A6-7D2B-4341-A749-16387D907EEF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1262770" y="4138611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$ 1,500,000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79DFBEE7-50AA-4F4F-8B5D-AD23ECAD9919}"/>
              </a:ext>
            </a:extLst>
          </p:cNvPr>
          <p:cNvSpPr>
            <a:spLocks noGrp="1"/>
          </p:cNvSpPr>
          <p:nvPr>
            <p:ph type="body" idx="42" hasCustomPrompt="1"/>
          </p:nvPr>
        </p:nvSpPr>
        <p:spPr>
          <a:xfrm>
            <a:off x="1262769" y="4499972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06EAF0C-F17D-47D6-BAA1-16745F4F70D9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3193135" y="4138611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$ 1,500,000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091E31C-C1DC-4D72-8C9E-3B6BD91E72AF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3193134" y="4499972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F62E753C-C8BE-457D-9B22-6A8227347A67}"/>
              </a:ext>
            </a:extLst>
          </p:cNvPr>
          <p:cNvSpPr>
            <a:spLocks noGrp="1"/>
          </p:cNvSpPr>
          <p:nvPr>
            <p:ph type="body" idx="47" hasCustomPrompt="1"/>
          </p:nvPr>
        </p:nvSpPr>
        <p:spPr>
          <a:xfrm>
            <a:off x="5123499" y="4142294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$ 1,500,000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BC1E8F6C-0BDD-4AFA-9E8D-5EF61AA59F50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5123498" y="4503655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C70C9772-55FF-4449-988F-6CDDE075E730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1262770" y="4826750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$ 1,500,000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75EE6DCE-6A55-4D95-85F7-E22E3E268256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1262769" y="5188111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84DC7882-7541-4AEA-95FE-DDBCF6F9CA32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3193135" y="4826750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$ 1,500,000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5542D500-4CD6-4FDE-9133-F8020797D9B5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3193134" y="5188111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500C362B-BA02-4F7D-86F6-3F6F2EF20D04}"/>
              </a:ext>
            </a:extLst>
          </p:cNvPr>
          <p:cNvSpPr>
            <a:spLocks noGrp="1"/>
          </p:cNvSpPr>
          <p:nvPr>
            <p:ph type="body" idx="53" hasCustomPrompt="1"/>
          </p:nvPr>
        </p:nvSpPr>
        <p:spPr>
          <a:xfrm>
            <a:off x="5123499" y="4830433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$ 1,500,000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E213E497-634E-40E7-BF08-765CC21529E2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5123498" y="5191794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A01C659-0131-449B-BA07-5BC568F00BF0}"/>
              </a:ext>
            </a:extLst>
          </p:cNvPr>
          <p:cNvSpPr/>
          <p:nvPr userDrawn="1"/>
        </p:nvSpPr>
        <p:spPr>
          <a:xfrm>
            <a:off x="790959" y="4258650"/>
            <a:ext cx="384048" cy="3840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9CB80EA-A8D6-4099-9412-0C14095755FF}"/>
              </a:ext>
            </a:extLst>
          </p:cNvPr>
          <p:cNvSpPr/>
          <p:nvPr userDrawn="1"/>
        </p:nvSpPr>
        <p:spPr>
          <a:xfrm>
            <a:off x="790959" y="4965077"/>
            <a:ext cx="384048" cy="384048"/>
          </a:xfrm>
          <a:prstGeom prst="ellipse">
            <a:avLst/>
          </a:prstGeom>
          <a:solidFill>
            <a:srgbClr val="225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E20CCE5-B889-49FE-8FA6-A6F0F11A5D91}"/>
              </a:ext>
            </a:extLst>
          </p:cNvPr>
          <p:cNvSpPr/>
          <p:nvPr userDrawn="1"/>
        </p:nvSpPr>
        <p:spPr>
          <a:xfrm>
            <a:off x="2725217" y="4261982"/>
            <a:ext cx="384048" cy="384048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69A77E3-4AFB-45BB-8FDC-4AD084EA9D23}"/>
              </a:ext>
            </a:extLst>
          </p:cNvPr>
          <p:cNvSpPr/>
          <p:nvPr userDrawn="1"/>
        </p:nvSpPr>
        <p:spPr>
          <a:xfrm>
            <a:off x="2725217" y="4968409"/>
            <a:ext cx="384048" cy="384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3A8B986-3280-4EAC-846B-9167ECC55646}"/>
              </a:ext>
            </a:extLst>
          </p:cNvPr>
          <p:cNvSpPr/>
          <p:nvPr userDrawn="1"/>
        </p:nvSpPr>
        <p:spPr>
          <a:xfrm>
            <a:off x="4660323" y="4257848"/>
            <a:ext cx="384048" cy="384048"/>
          </a:xfrm>
          <a:prstGeom prst="ellipse">
            <a:avLst/>
          </a:prstGeom>
          <a:solidFill>
            <a:srgbClr val="B53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AE6D315-5EC0-4956-B7BF-B94D2AFE679B}"/>
              </a:ext>
            </a:extLst>
          </p:cNvPr>
          <p:cNvSpPr/>
          <p:nvPr userDrawn="1"/>
        </p:nvSpPr>
        <p:spPr>
          <a:xfrm>
            <a:off x="4660323" y="4964275"/>
            <a:ext cx="384048" cy="38404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9ED8422E-0C74-45EF-B794-252146C6639A}"/>
              </a:ext>
            </a:extLst>
          </p:cNvPr>
          <p:cNvSpPr>
            <a:spLocks noGrp="1"/>
          </p:cNvSpPr>
          <p:nvPr>
            <p:ph type="chart" sz="quarter" idx="55"/>
          </p:nvPr>
        </p:nvSpPr>
        <p:spPr>
          <a:xfrm>
            <a:off x="6924675" y="860425"/>
            <a:ext cx="4483100" cy="45735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chart</a:t>
            </a:r>
            <a:endParaRPr lang="ru-RU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8B7C827-F016-49F6-B775-FAC0E6420466}"/>
              </a:ext>
            </a:extLst>
          </p:cNvPr>
          <p:cNvSpPr/>
          <p:nvPr userDrawn="1"/>
        </p:nvSpPr>
        <p:spPr>
          <a:xfrm>
            <a:off x="6905624" y="905669"/>
            <a:ext cx="4483100" cy="4483100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0F8D2C7-9093-4F92-B8A4-D819FEE69F1F}"/>
              </a:ext>
            </a:extLst>
          </p:cNvPr>
          <p:cNvSpPr/>
          <p:nvPr userDrawn="1"/>
        </p:nvSpPr>
        <p:spPr>
          <a:xfrm>
            <a:off x="8294757" y="2294802"/>
            <a:ext cx="1704834" cy="1704834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DE9D0C0-04C1-4621-8B2D-E65A25A8DCF3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75514" y="450000"/>
            <a:ext cx="90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4905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591" y="1411243"/>
            <a:ext cx="4494133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</a:t>
            </a:r>
            <a:endParaRPr lang="ru-RU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94591" y="2564787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924675" y="2314168"/>
            <a:ext cx="5267325" cy="100800"/>
            <a:chOff x="0" y="3240138"/>
            <a:chExt cx="3434400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894591" y="3189568"/>
            <a:ext cx="4482996" cy="243260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CF430BFB-0A7C-4FB8-B93B-8DA19F3E63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710" y="1792784"/>
            <a:ext cx="6073999" cy="37216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6978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EF099F-79D2-486F-A4B2-DD4F699752C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0" y="0"/>
            <a:ext cx="608965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FF22294-F2E5-4C74-A30C-46BA988FD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9959" y="1546091"/>
            <a:ext cx="4846923" cy="1091078"/>
          </a:xfrm>
        </p:spPr>
        <p:txBody>
          <a:bodyPr lIns="0" tIns="0" rIns="0" bIns="0" anchor="b" anchorCtr="0">
            <a:noAutofit/>
          </a:bodyPr>
          <a:lstStyle>
            <a:lvl1pPr>
              <a:defRPr sz="5500"/>
            </a:lvl1pPr>
          </a:lstStyle>
          <a:p>
            <a:r>
              <a:rPr lang="en-US" dirty="0"/>
              <a:t>THANK YOU!</a:t>
            </a:r>
            <a:endParaRPr lang="ru-RU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FC5C0DA6-1B31-4BDF-BAEB-BF79781028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335" y="3083960"/>
            <a:ext cx="4586288" cy="509472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August Bergqvist</a:t>
            </a:r>
            <a:endParaRPr lang="ru-RU" dirty="0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E1647C9-9AC1-4500-A56E-94CABC656E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850" y="3703834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7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Phone:</a:t>
            </a:r>
            <a:endParaRPr lang="ru-RU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605CECB-8164-4428-B478-98C42902F9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950" y="3946707"/>
            <a:ext cx="4586288" cy="29016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+7 888 999-000-11</a:t>
            </a:r>
            <a:endParaRPr lang="ru-RU" dirty="0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D39B56C4-E128-4995-91CC-64C268BC76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750" y="4423954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Email:</a:t>
            </a:r>
            <a:endParaRPr lang="ru-RU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4772DA1-74CC-430C-9A8E-5A6586692C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1850" y="4650785"/>
            <a:ext cx="4586288" cy="36447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Bergqvist@vanarsdelltd.com</a:t>
            </a:r>
            <a:endParaRPr lang="ru-RU" dirty="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7A073B5B-2BE3-49D1-A646-1492F534C9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1850" y="5153025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Website:</a:t>
            </a:r>
            <a:endParaRPr lang="ru-RU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2D10EDD-0329-4443-8665-7603E4A83B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4950" y="5363814"/>
            <a:ext cx="4586288" cy="36447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www.vanarsdelltd.com</a:t>
            </a:r>
            <a:endParaRPr lang="ru-RU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F591C52-0202-44BA-A6BE-E2362516B893}"/>
              </a:ext>
            </a:extLst>
          </p:cNvPr>
          <p:cNvGrpSpPr/>
          <p:nvPr userDrawn="1"/>
        </p:nvGrpSpPr>
        <p:grpSpPr>
          <a:xfrm>
            <a:off x="801543" y="2750589"/>
            <a:ext cx="4569895" cy="100800"/>
            <a:chOff x="808548" y="2750589"/>
            <a:chExt cx="4569895" cy="1008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E4D57E-4989-4939-A31F-637543FAB606}"/>
                </a:ext>
              </a:extLst>
            </p:cNvPr>
            <p:cNvGrpSpPr/>
            <p:nvPr userDrawn="1"/>
          </p:nvGrpSpPr>
          <p:grpSpPr>
            <a:xfrm flipH="1">
              <a:off x="808548" y="2750589"/>
              <a:ext cx="4505297" cy="100800"/>
              <a:chOff x="496859" y="3240138"/>
              <a:chExt cx="2937541" cy="10080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70B72A7-B625-48B8-88E6-BCE2A4DD531E}"/>
                  </a:ext>
                </a:extLst>
              </p:cNvPr>
              <p:cNvCxnSpPr/>
              <p:nvPr userDrawn="1"/>
            </p:nvCxnSpPr>
            <p:spPr>
              <a:xfrm>
                <a:off x="496859" y="3285674"/>
                <a:ext cx="288714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1ED729F-F8A5-4244-9776-4935C260F11F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ECBEDE0-51BB-48BD-AAAD-63B6F60C1D57}"/>
                </a:ext>
              </a:extLst>
            </p:cNvPr>
            <p:cNvSpPr/>
            <p:nvPr userDrawn="1"/>
          </p:nvSpPr>
          <p:spPr>
            <a:xfrm flipH="1">
              <a:off x="5277642" y="2750589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E1608D-F119-4C0D-8D91-7CB089C037C8}"/>
              </a:ext>
            </a:extLst>
          </p:cNvPr>
          <p:cNvGrpSpPr/>
          <p:nvPr userDrawn="1"/>
        </p:nvGrpSpPr>
        <p:grpSpPr>
          <a:xfrm>
            <a:off x="801543" y="1660573"/>
            <a:ext cx="4575417" cy="105664"/>
            <a:chOff x="808548" y="2745725"/>
            <a:chExt cx="4575417" cy="105664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BDC0121-6865-4B65-A28B-1CEDB16AAD9E}"/>
                </a:ext>
              </a:extLst>
            </p:cNvPr>
            <p:cNvGrpSpPr/>
            <p:nvPr userDrawn="1"/>
          </p:nvGrpSpPr>
          <p:grpSpPr>
            <a:xfrm flipH="1">
              <a:off x="808548" y="2750589"/>
              <a:ext cx="4505297" cy="100800"/>
              <a:chOff x="496859" y="3240138"/>
              <a:chExt cx="2937541" cy="100800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86E3714-07DE-4318-B5BC-25F879B97D59}"/>
                  </a:ext>
                </a:extLst>
              </p:cNvPr>
              <p:cNvCxnSpPr/>
              <p:nvPr userDrawn="1"/>
            </p:nvCxnSpPr>
            <p:spPr>
              <a:xfrm>
                <a:off x="496859" y="3285674"/>
                <a:ext cx="288714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2ECCE30B-E848-4C5E-83A1-A811D489E7B8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9817AEC-C67C-49A3-AC5A-669FD4D6D586}"/>
                </a:ext>
              </a:extLst>
            </p:cNvPr>
            <p:cNvSpPr/>
            <p:nvPr userDrawn="1"/>
          </p:nvSpPr>
          <p:spPr>
            <a:xfrm flipH="1">
              <a:off x="5283164" y="2745725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788394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C5B5AA-0D95-4C33-8EBC-90401B51BD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32" y="1912946"/>
            <a:ext cx="12185968" cy="34930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8934" y="457496"/>
            <a:ext cx="4494133" cy="804338"/>
          </a:xfrm>
        </p:spPr>
        <p:txBody>
          <a:bodyPr lIns="0" tIns="0" rIns="0" bIns="0"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APPENDIX</a:t>
            </a:r>
            <a:endParaRPr lang="ru-RU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08B302A-0F76-466E-9FCE-DCEECCBCF6C9}"/>
              </a:ext>
            </a:extLst>
          </p:cNvPr>
          <p:cNvGrpSpPr/>
          <p:nvPr userDrawn="1"/>
        </p:nvGrpSpPr>
        <p:grpSpPr>
          <a:xfrm>
            <a:off x="4736152" y="1509426"/>
            <a:ext cx="2719696" cy="100800"/>
            <a:chOff x="4732222" y="1509426"/>
            <a:chExt cx="2719696" cy="1008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E4D57E-4989-4939-A31F-637543FAB606}"/>
                </a:ext>
              </a:extLst>
            </p:cNvPr>
            <p:cNvGrpSpPr/>
            <p:nvPr userDrawn="1"/>
          </p:nvGrpSpPr>
          <p:grpSpPr>
            <a:xfrm flipH="1">
              <a:off x="4732222" y="1509426"/>
              <a:ext cx="2669296" cy="100800"/>
              <a:chOff x="1693969" y="3240138"/>
              <a:chExt cx="1740431" cy="10080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70B72A7-B625-48B8-88E6-BCE2A4DD531E}"/>
                  </a:ext>
                </a:extLst>
              </p:cNvPr>
              <p:cNvCxnSpPr/>
              <p:nvPr userDrawn="1"/>
            </p:nvCxnSpPr>
            <p:spPr>
              <a:xfrm>
                <a:off x="1693969" y="3290538"/>
                <a:ext cx="169003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1ED729F-F8A5-4244-9776-4935C260F11F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27C0C4F-6341-4BE0-931E-AAA6EA2AF137}"/>
                </a:ext>
              </a:extLst>
            </p:cNvPr>
            <p:cNvSpPr/>
            <p:nvPr userDrawn="1"/>
          </p:nvSpPr>
          <p:spPr>
            <a:xfrm flipH="1">
              <a:off x="7351117" y="1509426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5764489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dirty="0"/>
              <a:t>TESTIMONIALS</a:t>
            </a:r>
            <a:endParaRPr lang="ru-RU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773282" y="1375202"/>
            <a:ext cx="4418718" cy="100800"/>
            <a:chOff x="675503" y="3240138"/>
            <a:chExt cx="2758897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5503" y="3290538"/>
              <a:ext cx="270849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4A98AB01-9578-4430-96AD-F434AF0CDA20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22459" y="4996962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Customer 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F9D60F2-A1FB-4A95-997B-A4F1723AC1EC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22459" y="4191894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</a:t>
            </a:r>
            <a:br>
              <a:rPr lang="en-US" dirty="0"/>
            </a:br>
            <a:r>
              <a:rPr lang="en-US" dirty="0"/>
              <a:t>text</a:t>
            </a:r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76A56D2A-42F0-40C5-96D7-B1AC33152A8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2447783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F6D1C91-9136-4678-A712-92BE9B3902C4}"/>
              </a:ext>
            </a:extLst>
          </p:cNvPr>
          <p:cNvCxnSpPr>
            <a:cxnSpLocks/>
          </p:cNvCxnSpPr>
          <p:nvPr userDrawn="1"/>
        </p:nvCxnSpPr>
        <p:spPr>
          <a:xfrm flipV="1">
            <a:off x="3000995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92A7B-1C40-4AEB-92C3-C35F8C01F1FA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03253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2E312F1-B417-47B6-97E4-7CCA31034F82}"/>
              </a:ext>
            </a:extLst>
          </p:cNvPr>
          <p:cNvSpPr/>
          <p:nvPr userDrawn="1"/>
        </p:nvSpPr>
        <p:spPr>
          <a:xfrm>
            <a:off x="2950595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13DB5D84-04D8-4536-A06B-AED76E7C51D7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4586638" y="4996962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Customer Title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3AB0AC7E-7919-422E-95A1-82E8B125756D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4586638" y="4191894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</a:t>
            </a:r>
            <a:br>
              <a:rPr lang="en-US" dirty="0"/>
            </a:br>
            <a:r>
              <a:rPr lang="en-US" dirty="0"/>
              <a:t>text</a:t>
            </a:r>
          </a:p>
        </p:txBody>
      </p:sp>
      <p:sp>
        <p:nvSpPr>
          <p:cNvPr id="60" name="Picture Placeholder 2">
            <a:extLst>
              <a:ext uri="{FF2B5EF4-FFF2-40B4-BE49-F238E27FC236}">
                <a16:creationId xmlns:a16="http://schemas.microsoft.com/office/drawing/2014/main" id="{B44FD76B-D1AE-458B-AF32-E4AA246B0881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6211962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7D22CD4-7F86-495D-B381-7D706058B916}"/>
              </a:ext>
            </a:extLst>
          </p:cNvPr>
          <p:cNvCxnSpPr>
            <a:cxnSpLocks/>
          </p:cNvCxnSpPr>
          <p:nvPr userDrawn="1"/>
        </p:nvCxnSpPr>
        <p:spPr>
          <a:xfrm flipV="1">
            <a:off x="6765174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1BA0EB90-BA97-4A18-AD3D-1E839B636DEB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56743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D057A87-963C-4F8A-BD4C-959BF8AF699B}"/>
              </a:ext>
            </a:extLst>
          </p:cNvPr>
          <p:cNvSpPr/>
          <p:nvPr userDrawn="1"/>
        </p:nvSpPr>
        <p:spPr>
          <a:xfrm>
            <a:off x="6714774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B6BAFE05-9EC0-4C3C-AB0F-89A83361452F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8350818" y="4992196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Customer Title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290BF8E2-78CA-4427-9231-3C5EDC272DEE}"/>
              </a:ext>
            </a:extLst>
          </p:cNvPr>
          <p:cNvSpPr>
            <a:spLocks noGrp="1"/>
          </p:cNvSpPr>
          <p:nvPr>
            <p:ph type="body" idx="55" hasCustomPrompt="1"/>
          </p:nvPr>
        </p:nvSpPr>
        <p:spPr>
          <a:xfrm>
            <a:off x="8350818" y="4187128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</a:t>
            </a:r>
            <a:br>
              <a:rPr lang="en-US" dirty="0"/>
            </a:br>
            <a:r>
              <a:rPr lang="en-US" dirty="0"/>
              <a:t>text</a:t>
            </a:r>
          </a:p>
        </p:txBody>
      </p:sp>
      <p:sp>
        <p:nvSpPr>
          <p:cNvPr id="66" name="Picture Placeholder 2">
            <a:extLst>
              <a:ext uri="{FF2B5EF4-FFF2-40B4-BE49-F238E27FC236}">
                <a16:creationId xmlns:a16="http://schemas.microsoft.com/office/drawing/2014/main" id="{ACA8732F-AB9E-4253-BB5A-5ADD5BA9B153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976142" y="4430694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B9A566A-8C97-4AE6-B9EF-701587499889}"/>
              </a:ext>
            </a:extLst>
          </p:cNvPr>
          <p:cNvCxnSpPr>
            <a:cxnSpLocks/>
          </p:cNvCxnSpPr>
          <p:nvPr userDrawn="1"/>
        </p:nvCxnSpPr>
        <p:spPr>
          <a:xfrm flipV="1">
            <a:off x="10529354" y="3980054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 Placeholder 3">
            <a:extLst>
              <a:ext uri="{FF2B5EF4-FFF2-40B4-BE49-F238E27FC236}">
                <a16:creationId xmlns:a16="http://schemas.microsoft.com/office/drawing/2014/main" id="{45B69021-5E85-4B37-B529-366AC57512FD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33161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407CD49-808A-445A-96C0-E3083C9FB390}"/>
              </a:ext>
            </a:extLst>
          </p:cNvPr>
          <p:cNvSpPr/>
          <p:nvPr userDrawn="1"/>
        </p:nvSpPr>
        <p:spPr>
          <a:xfrm>
            <a:off x="10478954" y="3925610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41312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1980591"/>
            <a:ext cx="4187903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CASE STUDY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610893"/>
            <a:ext cx="4168311" cy="189753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319328"/>
            <a:ext cx="3866400" cy="100800"/>
            <a:chOff x="-1228304" y="3240138"/>
            <a:chExt cx="3866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381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53729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82DA762C-1D45-43AA-9DB3-3D8DBE3EACF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267325" y="1126345"/>
            <a:ext cx="6086475" cy="266246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4C3C1BF4-C955-4D71-87E4-BE0F7B61957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5269967" y="3909256"/>
            <a:ext cx="6086475" cy="1822399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5956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Phon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294387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TITLE</a:t>
            </a:r>
            <a:endParaRPr lang="ru-RU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2212679"/>
            <a:ext cx="5292725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970230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BD2EF23-562D-4049-92E3-48371C9E83A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6B07E0-C579-4C5F-9AD4-6AF791562924}"/>
              </a:ext>
            </a:extLst>
          </p:cNvPr>
          <p:cNvSpPr/>
          <p:nvPr userDrawn="1"/>
        </p:nvSpPr>
        <p:spPr>
          <a:xfrm>
            <a:off x="963549" y="1819285"/>
            <a:ext cx="4306824" cy="3648456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95" b="-1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D5639F99-011E-49CF-8ABD-A4DB4439FB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15505" y="1976894"/>
            <a:ext cx="1819656" cy="3108960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028483B2-B562-448D-AEE1-556BC9366BBA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102188" y="3517926"/>
            <a:ext cx="2057400" cy="1819656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57634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42737603-04DB-411C-B2D9-BDFF9AEE89D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605A03A4-E79C-49C5-A546-FF8E2D42E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3319" y="3054194"/>
            <a:ext cx="1645920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9EA27EF7-FC6B-496C-B737-B9219950367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384584" y="2023761"/>
            <a:ext cx="2469965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Master text</a:t>
            </a:r>
            <a:br>
              <a:rPr lang="en-US" dirty="0"/>
            </a:br>
            <a:r>
              <a:rPr lang="en-US" dirty="0"/>
              <a:t>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6C0E2C30-6E91-49DE-B7A1-6E32A19EC81D}"/>
              </a:ext>
            </a:extLst>
          </p:cNvPr>
          <p:cNvSpPr>
            <a:spLocks noGrp="1"/>
          </p:cNvSpPr>
          <p:nvPr>
            <p:ph type="body" sz="half" idx="36"/>
          </p:nvPr>
        </p:nvSpPr>
        <p:spPr>
          <a:xfrm>
            <a:off x="2596444" y="3054194"/>
            <a:ext cx="1389888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70BE5E73-C067-492F-BE30-5E3DADAD40EF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75852" y="3731781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5" name="Picture Placeholder 12">
            <a:extLst>
              <a:ext uri="{FF2B5EF4-FFF2-40B4-BE49-F238E27FC236}">
                <a16:creationId xmlns:a16="http://schemas.microsoft.com/office/drawing/2014/main" id="{36A9B448-4FDC-41F7-941E-5BF5A129057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499831" y="3731781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0B3A413-8776-4B3B-931F-C132DAB3A425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4940427" y="3054194"/>
            <a:ext cx="2113508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BAD0CCD5-B712-4DB2-BFE3-4D3461B29F6D}"/>
              </a:ext>
            </a:extLst>
          </p:cNvPr>
          <p:cNvSpPr>
            <a:spLocks noGrp="1"/>
          </p:cNvSpPr>
          <p:nvPr>
            <p:ph type="body" sz="half" idx="40" hasCustomPrompt="1"/>
          </p:nvPr>
        </p:nvSpPr>
        <p:spPr>
          <a:xfrm>
            <a:off x="5494328" y="2023761"/>
            <a:ext cx="1943702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Master text</a:t>
            </a:r>
            <a:br>
              <a:rPr lang="en-US" dirty="0"/>
            </a:br>
            <a:r>
              <a:rPr lang="en-US" dirty="0"/>
              <a:t>styles</a:t>
            </a:r>
          </a:p>
        </p:txBody>
      </p:sp>
      <p:sp>
        <p:nvSpPr>
          <p:cNvPr id="28" name="Picture Placeholder 12">
            <a:extLst>
              <a:ext uri="{FF2B5EF4-FFF2-40B4-BE49-F238E27FC236}">
                <a16:creationId xmlns:a16="http://schemas.microsoft.com/office/drawing/2014/main" id="{64125935-B0D3-4ABD-9BBA-A60E46D2C55C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946407" y="3731781"/>
            <a:ext cx="2048256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47D3BA4D-FA26-44C8-B927-E42CC8E67B79}"/>
              </a:ext>
            </a:extLst>
          </p:cNvPr>
          <p:cNvSpPr>
            <a:spLocks noGrp="1"/>
          </p:cNvSpPr>
          <p:nvPr>
            <p:ph type="body" sz="half" idx="45"/>
          </p:nvPr>
        </p:nvSpPr>
        <p:spPr>
          <a:xfrm>
            <a:off x="7900319" y="3054194"/>
            <a:ext cx="2197045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D2A84D7-2523-470B-A3C0-0140355D4F68}"/>
              </a:ext>
            </a:extLst>
          </p:cNvPr>
          <p:cNvSpPr>
            <a:spLocks noGrp="1"/>
          </p:cNvSpPr>
          <p:nvPr>
            <p:ph type="body" sz="half" idx="46" hasCustomPrompt="1"/>
          </p:nvPr>
        </p:nvSpPr>
        <p:spPr>
          <a:xfrm>
            <a:off x="8454220" y="2023761"/>
            <a:ext cx="1943702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Master text</a:t>
            </a:r>
            <a:br>
              <a:rPr lang="en-US" dirty="0"/>
            </a:br>
            <a:r>
              <a:rPr lang="en-US" dirty="0"/>
              <a:t>styles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5D1A91B-BB99-4DC7-B8F5-55514B49A9D1}"/>
              </a:ext>
            </a:extLst>
          </p:cNvPr>
          <p:cNvSpPr>
            <a:spLocks noGrp="1"/>
          </p:cNvSpPr>
          <p:nvPr>
            <p:ph type="body" sz="half" idx="49"/>
          </p:nvPr>
        </p:nvSpPr>
        <p:spPr>
          <a:xfrm>
            <a:off x="7900319" y="4671712"/>
            <a:ext cx="2223939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FFAB2C75-BBBF-4A4D-A633-7CEFFABAFE32}"/>
              </a:ext>
            </a:extLst>
          </p:cNvPr>
          <p:cNvSpPr>
            <a:spLocks noGrp="1"/>
          </p:cNvSpPr>
          <p:nvPr>
            <p:ph type="body" sz="half" idx="51"/>
          </p:nvPr>
        </p:nvSpPr>
        <p:spPr>
          <a:xfrm>
            <a:off x="4940427" y="4830765"/>
            <a:ext cx="2048256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83CD3289-0FBC-4854-8EB2-ADD41F89C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3358" y="2023413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7000" b="1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2F18CD59-6602-4DEC-9B12-412E6BAF928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12823" y="1999493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1</a:t>
            </a:r>
            <a:endParaRPr lang="ru-RU" dirty="0"/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88B09568-0B94-4B51-BE65-A72C65C3D7D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73424" y="2002966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1</a:t>
            </a:r>
            <a:endParaRPr lang="ru-RU" dirty="0"/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315834F5-9ACD-4898-B96E-8C732881FF01}"/>
              </a:ext>
            </a:extLst>
          </p:cNvPr>
          <p:cNvSpPr>
            <a:spLocks noGrp="1"/>
          </p:cNvSpPr>
          <p:nvPr>
            <p:ph type="body" sz="half" idx="50"/>
          </p:nvPr>
        </p:nvSpPr>
        <p:spPr>
          <a:xfrm>
            <a:off x="2359124" y="5706529"/>
            <a:ext cx="8993089" cy="365122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7E5CF6DE-4761-4BA5-A429-30AC8BBAD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780001"/>
            <a:ext cx="10512424" cy="606677"/>
          </a:xfrm>
        </p:spPr>
        <p:txBody>
          <a:bodyPr lIns="0" tIns="0" rIns="0" bIns="0" anchor="t" anchorCtr="0">
            <a:normAutofit/>
          </a:bodyPr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 TO USE THIS TEMPLATE</a:t>
            </a:r>
            <a:endParaRPr lang="ru-RU" dirty="0"/>
          </a:p>
        </p:txBody>
      </p:sp>
      <p:sp>
        <p:nvSpPr>
          <p:cNvPr id="41" name="Picture Placeholder 9">
            <a:extLst>
              <a:ext uri="{FF2B5EF4-FFF2-40B4-BE49-F238E27FC236}">
                <a16:creationId xmlns:a16="http://schemas.microsoft.com/office/drawing/2014/main" id="{8A4896B5-1C5E-47F0-8F0C-4EF97E356C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0319" y="3779907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87F4783-C8BA-411C-A188-4A4DAED10C02}"/>
              </a:ext>
            </a:extLst>
          </p:cNvPr>
          <p:cNvGrpSpPr/>
          <p:nvPr userDrawn="1"/>
        </p:nvGrpSpPr>
        <p:grpSpPr>
          <a:xfrm flipH="1">
            <a:off x="4416000" y="1375202"/>
            <a:ext cx="7776000" cy="100800"/>
            <a:chOff x="-322289" y="3240138"/>
            <a:chExt cx="5070122" cy="100800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59A2713-966D-4694-A067-D6BE1B2986D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22289" y="3290538"/>
              <a:ext cx="5070122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CA15F19-C2FE-4F13-9359-69E884CA83B9}"/>
                </a:ext>
              </a:extLst>
            </p:cNvPr>
            <p:cNvSpPr/>
            <p:nvPr userDrawn="1"/>
          </p:nvSpPr>
          <p:spPr>
            <a:xfrm>
              <a:off x="4682109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2535776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8196A9-689D-4410-BFC0-7ACB19755A0C}"/>
              </a:ext>
            </a:extLst>
          </p:cNvPr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9BFEAD-57CF-438A-8084-C5AC7F47E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A3CB-B083-4E49-9123-A5E47559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4102C-4609-416C-A808-0FFE005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BCC5D-6F2C-472F-BD4C-4096793D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854BB-FA44-4CAB-85DF-F5C412560348}"/>
              </a:ext>
            </a:extLst>
          </p:cNvPr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9BFFF1-5465-4317-B9DB-C23A5B1D7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B4374-8F24-43DE-860D-E5C6EA850AB4}"/>
              </a:ext>
            </a:extLst>
          </p:cNvPr>
          <p:cNvGrpSpPr/>
          <p:nvPr userDrawn="1"/>
        </p:nvGrpSpPr>
        <p:grpSpPr>
          <a:xfrm>
            <a:off x="3619265" y="2253996"/>
            <a:ext cx="4953471" cy="100584"/>
            <a:chOff x="3631692" y="2253996"/>
            <a:chExt cx="4953471" cy="10058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85C7755-9394-4129-AB48-1AC32DA80C75}"/>
                </a:ext>
              </a:extLst>
            </p:cNvPr>
            <p:cNvSpPr/>
            <p:nvPr userDrawn="1"/>
          </p:nvSpPr>
          <p:spPr>
            <a:xfrm>
              <a:off x="3631692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4C71ABE-575A-48CF-82B1-EDE8535F3993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C1EA63-78B2-4715-B4DC-63D98AC7F354}"/>
                </a:ext>
              </a:extLst>
            </p:cNvPr>
            <p:cNvSpPr/>
            <p:nvPr userDrawn="1"/>
          </p:nvSpPr>
          <p:spPr>
            <a:xfrm>
              <a:off x="8484579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9BB74A1-0BEA-4AD8-8138-0641A45D8B40}"/>
              </a:ext>
            </a:extLst>
          </p:cNvPr>
          <p:cNvGrpSpPr/>
          <p:nvPr userDrawn="1"/>
        </p:nvGrpSpPr>
        <p:grpSpPr>
          <a:xfrm>
            <a:off x="4652581" y="5305363"/>
            <a:ext cx="2886839" cy="100584"/>
            <a:chOff x="3631690" y="2253996"/>
            <a:chExt cx="5028467" cy="10058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3D0026E-5270-4C52-A1AF-5631E8192DCD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6085D92-5F70-4097-A2FF-C15B13788D0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68EB6C-48D0-4EBF-8541-926D16790F52}"/>
                </a:ext>
              </a:extLst>
            </p:cNvPr>
            <p:cNvSpPr/>
            <p:nvPr userDrawn="1"/>
          </p:nvSpPr>
          <p:spPr>
            <a:xfrm>
              <a:off x="8484578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3641896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015858-8549-49EA-BB83-070E0D9D4890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anchor="b" anchorCtr="0"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PITCH</a:t>
            </a:r>
            <a:br>
              <a:rPr lang="en-US" dirty="0"/>
            </a:br>
            <a:r>
              <a:rPr lang="en-US" dirty="0"/>
              <a:t>DECK</a:t>
            </a:r>
            <a:br>
              <a:rPr lang="en-US" dirty="0"/>
            </a:br>
            <a:r>
              <a:rPr lang="en-US" dirty="0"/>
              <a:t>TITLE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534F-03A6-408A-9BF1-303D0A4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4E181-0C50-4F43-A5A7-6FDD1500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749CC-EB55-4FEF-AA4C-9A9C6E2A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F3E26A6-6962-4A35-AA86-805537D45296}"/>
              </a:ext>
            </a:extLst>
          </p:cNvPr>
          <p:cNvGrpSpPr/>
          <p:nvPr userDrawn="1"/>
        </p:nvGrpSpPr>
        <p:grpSpPr>
          <a:xfrm>
            <a:off x="6769768" y="1947412"/>
            <a:ext cx="2520148" cy="102440"/>
            <a:chOff x="3631690" y="2252140"/>
            <a:chExt cx="4389743" cy="1024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1504C4-12AC-4251-8E47-0089784BDB9B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2040D0-01C2-4643-8F84-3B8F334E545C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5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D601E9-2BFC-460B-A2A8-69A787A4988E}"/>
                </a:ext>
              </a:extLst>
            </p:cNvPr>
            <p:cNvSpPr/>
            <p:nvPr userDrawn="1"/>
          </p:nvSpPr>
          <p:spPr>
            <a:xfrm>
              <a:off x="7845854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49A8A6-FEDB-4D20-B581-A84DB8EFE977}"/>
              </a:ext>
            </a:extLst>
          </p:cNvPr>
          <p:cNvGrpSpPr/>
          <p:nvPr userDrawn="1"/>
        </p:nvGrpSpPr>
        <p:grpSpPr>
          <a:xfrm>
            <a:off x="6769768" y="4654084"/>
            <a:ext cx="2520148" cy="100584"/>
            <a:chOff x="3631690" y="2253996"/>
            <a:chExt cx="4389742" cy="10058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65998-5EC3-446A-8307-1CF81A348CE3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CC5D776-F60A-4A0C-AA7C-EFACDA2CEA8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4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AFE309-55C5-409C-92ED-748307C74318}"/>
                </a:ext>
              </a:extLst>
            </p:cNvPr>
            <p:cNvSpPr/>
            <p:nvPr userDrawn="1"/>
          </p:nvSpPr>
          <p:spPr>
            <a:xfrm>
              <a:off x="784585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5B77B20B-76F5-4912-803D-5709F730D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19589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EA943F6-C418-4339-8C7E-A12127BDE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7777"/>
            <a:ext cx="10515600" cy="453429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68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6FE9A2-5CE4-4652-97CE-3FF947D548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D6D4E1-CC57-4556-9CB7-31B375477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59497"/>
            <a:ext cx="5181600" cy="4543719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AE7A31C-D605-4363-B037-1938B9304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59497"/>
            <a:ext cx="5181600" cy="4543719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49159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4B5E40D-C1A5-4C5A-BBA0-C3E41F028D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5C650EE-495E-44EB-870B-AC85B18EB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56955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7DCC2A5-8A6A-431F-BD6C-93E32539A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03414"/>
            <a:ext cx="5157787" cy="339763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FE620E9-8AD3-4771-8897-E65B461E28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56955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75F265B-9F81-4A64-A8D4-7D0A31CEA4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03414"/>
            <a:ext cx="5183188" cy="339763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8030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02905C-2C7D-4445-B47F-3EBBA446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7BC8A51-D50F-4F98-9402-8FF90BD2D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AE79E65-3D1E-4444-9BD4-8578BF0C6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  <a:lvl2pPr>
              <a:defRPr sz="2000">
                <a:solidFill>
                  <a:schemeClr val="bg2"/>
                </a:solidFill>
              </a:defRPr>
            </a:lvl2pPr>
            <a:lvl3pPr>
              <a:defRPr sz="18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79995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02905C-2C7D-4445-B47F-3EBBA446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7BC8A51-D50F-4F98-9402-8FF90BD2D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1D23A006-AC57-4A0B-BC20-6D226A80CC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3051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05564D-C546-470F-B93C-274AA86CE0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39916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E60A5F-CE74-4F00-A5C2-F9742DDFFF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171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67058B-89E0-4460-AB21-21747CB3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1C5EB-04D6-4050-930C-5F6907528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2220F-109C-4A57-81E9-C6279EDA1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6836" y="5878720"/>
            <a:ext cx="1336964" cy="298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5404F-F26F-42E5-BA15-C0373FC1CF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9960" y="5878720"/>
            <a:ext cx="2915733" cy="29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25174-FA04-488F-9F0C-3CD1D1483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643" y="5879656"/>
            <a:ext cx="354492" cy="297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fld id="{8D581BC7-E183-40DB-AC97-C19EA4EB889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FEF1588-F385-48F3-800A-554A9423E77A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B0943-F568-4674-8FA4-B435B1E466AF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62DE7FD5-7941-43A1-8663-42AE40546A4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791EE5-EF06-4BF8-84C6-EC24114E73F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86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  <p:sldLayoutId id="2147483690" r:id="rId33"/>
    <p:sldLayoutId id="2147483691" r:id="rId34"/>
    <p:sldLayoutId id="2147483688" r:id="rId35"/>
    <p:sldLayoutId id="2147483689" r:id="rId3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27" userDrawn="1">
          <p15:clr>
            <a:srgbClr val="F26B43"/>
          </p15:clr>
        </p15:guide>
        <p15:guide id="2" pos="7174" userDrawn="1">
          <p15:clr>
            <a:srgbClr val="F26B43"/>
          </p15:clr>
        </p15:guide>
        <p15:guide id="3" pos="506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3318" userDrawn="1">
          <p15:clr>
            <a:srgbClr val="F26B43"/>
          </p15:clr>
        </p15:guide>
        <p15:guide id="8" pos="4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F6FF42-70E3-4A7F-B5D8-2928FCB71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6609" y="2772475"/>
            <a:ext cx="12070080" cy="1786094"/>
          </a:xfrm>
        </p:spPr>
        <p:txBody>
          <a:bodyPr>
            <a:normAutofit fontScale="90000"/>
          </a:bodyPr>
          <a:lstStyle/>
          <a:p>
            <a:r>
              <a:rPr lang="en-US" dirty="0"/>
              <a:t>You Must Remember This: Gendered Conflicts and Stereotypes within Interactive Dramas  </a:t>
            </a:r>
            <a:endParaRPr lang="ru-RU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40A11AA-C85D-4AF4-92B2-0F4E36F4E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34696"/>
            <a:ext cx="12192000" cy="45979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Renee Ann Drouin						  	Bowling Green State University</a:t>
            </a:r>
            <a:endParaRPr lang="ru-RU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2079CAB-88F0-4D26-AB5E-94B1527BD0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104048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09BA-CE05-4BE3-BA1E-4F92C67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117"/>
          </a:xfrm>
        </p:spPr>
        <p:txBody>
          <a:bodyPr/>
          <a:lstStyle/>
          <a:p>
            <a:r>
              <a:rPr lang="en-US" dirty="0"/>
              <a:t>Interactive Drama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43BA5-E727-42BC-97CF-2837FE57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DBB0-F791-4059-9151-907446A0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B0E24-360A-407D-A343-B14870D6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1F1CA-569B-48DA-9DFD-E93DC8995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243"/>
            <a:ext cx="5907157" cy="4237827"/>
          </a:xfrm>
        </p:spPr>
        <p:txBody>
          <a:bodyPr/>
          <a:lstStyle/>
          <a:p>
            <a:r>
              <a:rPr lang="en-US" dirty="0"/>
              <a:t>Priority of games as a narrative</a:t>
            </a:r>
          </a:p>
          <a:p>
            <a:r>
              <a:rPr lang="en-US" dirty="0"/>
              <a:t>Player choice/agency dictated </a:t>
            </a:r>
          </a:p>
          <a:p>
            <a:r>
              <a:rPr lang="en-US" dirty="0"/>
              <a:t>Primarily movement and conversation based</a:t>
            </a:r>
          </a:p>
          <a:p>
            <a:r>
              <a:rPr lang="en-US" dirty="0"/>
              <a:t>Often quick-time action set pieces</a:t>
            </a:r>
          </a:p>
          <a:p>
            <a:r>
              <a:rPr lang="en-US" dirty="0"/>
              <a:t>Studios like Telltale Games, Quantic Dream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FA39D8-0D29-4ED4-AB1E-497EDC6AB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03" y="1369260"/>
            <a:ext cx="3972479" cy="8859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C9A898-6105-4AFC-8914-9EC2AA5A5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9303" y="3197403"/>
            <a:ext cx="3972479" cy="222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007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09BA-CE05-4BE3-BA1E-4F92C67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2" y="5162511"/>
            <a:ext cx="5941229" cy="1119117"/>
          </a:xfrm>
        </p:spPr>
        <p:txBody>
          <a:bodyPr>
            <a:normAutofit/>
          </a:bodyPr>
          <a:lstStyle/>
          <a:p>
            <a:r>
              <a:rPr lang="en-US" sz="4000" dirty="0"/>
              <a:t>We Got Good Women!!!</a:t>
            </a:r>
            <a:endParaRPr lang="en-GB" sz="4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43BA5-E727-42BC-97CF-2837FE57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91619" y="4760539"/>
            <a:ext cx="1336964" cy="1119117"/>
          </a:xfrm>
        </p:spPr>
        <p:txBody>
          <a:bodyPr/>
          <a:lstStyle/>
          <a:p>
            <a:r>
              <a:rPr lang="en-US" sz="1600" dirty="0">
                <a:solidFill>
                  <a:schemeClr val="bg2"/>
                </a:solidFill>
              </a:rPr>
              <a:t>Sam, </a:t>
            </a:r>
            <a:r>
              <a:rPr lang="en-US" sz="1600" i="1" dirty="0">
                <a:solidFill>
                  <a:schemeClr val="bg2"/>
                </a:solidFill>
              </a:rPr>
              <a:t>Until Dawn</a:t>
            </a:r>
            <a:r>
              <a:rPr lang="en-US" sz="1600" dirty="0">
                <a:solidFill>
                  <a:schemeClr val="bg2"/>
                </a:solidFill>
              </a:rPr>
              <a:t>, a rare photo of her not in a towel</a:t>
            </a:r>
            <a:endParaRPr lang="ru-RU" sz="1600" dirty="0">
              <a:solidFill>
                <a:schemeClr val="bg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DBB0-F791-4059-9151-907446A0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33591" y="52041"/>
            <a:ext cx="1678276" cy="1177371"/>
          </a:xfrm>
        </p:spPr>
        <p:txBody>
          <a:bodyPr/>
          <a:lstStyle/>
          <a:p>
            <a:pPr lvl="0" algn="r"/>
            <a:r>
              <a:rPr lang="en-US" sz="1600" dirty="0">
                <a:solidFill>
                  <a:srgbClr val="FFFFFF"/>
                </a:solidFill>
              </a:rPr>
              <a:t>Clementine, </a:t>
            </a:r>
            <a:r>
              <a:rPr lang="en-US" sz="1600" i="1" dirty="0">
                <a:solidFill>
                  <a:srgbClr val="FFFFFF"/>
                </a:solidFill>
              </a:rPr>
              <a:t>The Walking Dead</a:t>
            </a:r>
            <a:endParaRPr lang="ru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1F1CA-569B-48DA-9DFD-E93DC8995FD6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483709" y="4134678"/>
            <a:ext cx="354492" cy="1587392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460EA8-BFD6-46A4-975C-B88A109ACC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824"/>
          <a:stretch/>
        </p:blipFill>
        <p:spPr>
          <a:xfrm>
            <a:off x="8811867" y="0"/>
            <a:ext cx="3380133" cy="33053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B72B41-8CA9-433F-AC55-3B6F51877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819" y="3037661"/>
            <a:ext cx="2590800" cy="37814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7CD89F-A80F-46F7-BAD4-5E7DFC1FC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2" y="52041"/>
            <a:ext cx="5619750" cy="33337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033FC1-6B2B-4CDE-AD86-CD4547527CCC}"/>
              </a:ext>
            </a:extLst>
          </p:cNvPr>
          <p:cNvSpPr txBox="1"/>
          <p:nvPr/>
        </p:nvSpPr>
        <p:spPr>
          <a:xfrm>
            <a:off x="474782" y="3480904"/>
            <a:ext cx="3710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Max (left) and Chloe, </a:t>
            </a:r>
            <a:r>
              <a:rPr lang="en-US" i="1" dirty="0">
                <a:solidFill>
                  <a:schemeClr val="bg2"/>
                </a:solidFill>
              </a:rPr>
              <a:t>Life is Strange</a:t>
            </a:r>
            <a:endParaRPr lang="ru-RU" i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278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09BA-CE05-4BE3-BA1E-4F92C67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117"/>
          </a:xfrm>
        </p:spPr>
        <p:txBody>
          <a:bodyPr/>
          <a:lstStyle/>
          <a:p>
            <a:r>
              <a:rPr lang="en-US" dirty="0"/>
              <a:t>We…got problems even with good women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43BA5-E727-42BC-97CF-2837FE57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DBB0-F791-4059-9151-907446A0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B0E24-360A-407D-A343-B14870D6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1F1CA-569B-48DA-9DFD-E93DC8995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243"/>
            <a:ext cx="8199783" cy="4237827"/>
          </a:xfrm>
        </p:spPr>
        <p:txBody>
          <a:bodyPr/>
          <a:lstStyle/>
          <a:p>
            <a:r>
              <a:rPr lang="en-US" dirty="0"/>
              <a:t>Silenced</a:t>
            </a:r>
          </a:p>
          <a:p>
            <a:r>
              <a:rPr lang="en-US" dirty="0"/>
              <a:t>Stereotyped</a:t>
            </a:r>
          </a:p>
          <a:p>
            <a:r>
              <a:rPr lang="en-US" dirty="0"/>
              <a:t>Sexualized</a:t>
            </a:r>
          </a:p>
          <a:p>
            <a:r>
              <a:rPr lang="en-US" dirty="0"/>
              <a:t>Suffering</a:t>
            </a:r>
            <a:endParaRPr lang="en-GB" dirty="0"/>
          </a:p>
        </p:txBody>
      </p:sp>
      <p:pic>
        <p:nvPicPr>
          <p:cNvPr id="1026" name="Picture 2" descr="Image result for until dawn jessica underwear">
            <a:extLst>
              <a:ext uri="{FF2B5EF4-FFF2-40B4-BE49-F238E27FC236}">
                <a16:creationId xmlns:a16="http://schemas.microsoft.com/office/drawing/2014/main" id="{3C9CDEBB-C677-464D-917A-A91A7DF68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106" y="3603155"/>
            <a:ext cx="5604934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351061-8904-4A67-8F6E-4258747DA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71" y="3603155"/>
            <a:ext cx="5572125" cy="31527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45F90C-1123-405A-AC05-585EB959ECCC}"/>
              </a:ext>
            </a:extLst>
          </p:cNvPr>
          <p:cNvSpPr txBox="1"/>
          <p:nvPr/>
        </p:nvSpPr>
        <p:spPr>
          <a:xfrm>
            <a:off x="7288696" y="2931679"/>
            <a:ext cx="4764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Left, Kara and Alice of </a:t>
            </a:r>
            <a:r>
              <a:rPr lang="en-US" i="1" dirty="0"/>
              <a:t>Detroit: Become Human</a:t>
            </a:r>
          </a:p>
          <a:p>
            <a:r>
              <a:rPr lang="en-US" dirty="0"/>
              <a:t>Right, Jessica of </a:t>
            </a:r>
            <a:r>
              <a:rPr lang="en-US" i="1" dirty="0"/>
              <a:t>Until Dawn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401516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DEA662-2C66-4FD9-A932-C62070F7E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A7B197-E597-4AA7-814C-604AA5FFF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0846EE-9B55-4AB2-936F-D02240B17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Heart 9">
            <a:extLst>
              <a:ext uri="{FF2B5EF4-FFF2-40B4-BE49-F238E27FC236}">
                <a16:creationId xmlns:a16="http://schemas.microsoft.com/office/drawing/2014/main" id="{621442F6-1831-4AB2-8B38-8B72C001E347}"/>
              </a:ext>
            </a:extLst>
          </p:cNvPr>
          <p:cNvSpPr/>
          <p:nvPr/>
        </p:nvSpPr>
        <p:spPr>
          <a:xfrm>
            <a:off x="4934309" y="2105285"/>
            <a:ext cx="172278" cy="159026"/>
          </a:xfrm>
          <a:prstGeom prst="hear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84E577-6341-4B39-AC34-9D4A754B1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093" y="2007999"/>
            <a:ext cx="195089" cy="1767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45832C-66AF-4D88-8DEA-B50447163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709" y="2711145"/>
            <a:ext cx="195089" cy="1767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B4DC692-F32D-42A0-8AE1-36B7854D9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0546" y="4632739"/>
            <a:ext cx="195089" cy="1767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99892D-F755-4835-AB88-A5BE0060B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944" y="1923117"/>
            <a:ext cx="195089" cy="1767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A412576-C1C9-4D88-84A6-1888D8E64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612" y="3487602"/>
            <a:ext cx="195089" cy="1767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0F9999-F95C-4CC3-A7FE-2DF17A941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544" y="4720662"/>
            <a:ext cx="195089" cy="1767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DD14FFE-E491-4626-884A-6FFCD83FE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455" y="4102600"/>
            <a:ext cx="195089" cy="1767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67E4059-252F-4367-8E60-B2C815DF0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6621" y="2534346"/>
            <a:ext cx="195089" cy="1767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D1166A4-E1A2-472A-BE02-D9437639B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0626" y="2357547"/>
            <a:ext cx="195089" cy="17679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5A79EC2-B043-463B-B35A-95FCEB008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193" y="3892060"/>
            <a:ext cx="195089" cy="1767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E93331D-6C30-4371-B30E-401A804EE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055" y="4712200"/>
            <a:ext cx="195089" cy="17679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FB0395D-282D-4579-AA02-944B13E60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888" y="2357547"/>
            <a:ext cx="2191290" cy="198585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C116D98-95EF-47C2-B4F9-01DD55D1E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3698" y="4888999"/>
            <a:ext cx="195089" cy="17679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C71D1AE-3E46-4398-8A0B-A2047D9F1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51" y="583921"/>
            <a:ext cx="689804" cy="62513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0BE217C-527C-411D-9238-988D2EEE3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3974" y="3399203"/>
            <a:ext cx="195089" cy="1767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2A178D7-972D-420F-BDC8-1AA2DB28A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6289" y="4632263"/>
            <a:ext cx="195089" cy="17679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EF1914D-982B-4ADE-BA57-FC6CAD837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969" y="896487"/>
            <a:ext cx="195089" cy="17679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CEF116E-7261-404C-B0C5-DA51B33D7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181" y="-58602"/>
            <a:ext cx="12296181" cy="6916602"/>
          </a:xfrm>
          <a:prstGeom prst="rect">
            <a:avLst/>
          </a:prstGeom>
        </p:spPr>
      </p:pic>
      <p:sp>
        <p:nvSpPr>
          <p:cNvPr id="30" name="Heart 29">
            <a:extLst>
              <a:ext uri="{FF2B5EF4-FFF2-40B4-BE49-F238E27FC236}">
                <a16:creationId xmlns:a16="http://schemas.microsoft.com/office/drawing/2014/main" id="{820E748A-7BE3-4268-A9BE-10CD88333D65}"/>
              </a:ext>
            </a:extLst>
          </p:cNvPr>
          <p:cNvSpPr/>
          <p:nvPr/>
        </p:nvSpPr>
        <p:spPr>
          <a:xfrm>
            <a:off x="2980166" y="1073286"/>
            <a:ext cx="2126421" cy="1770548"/>
          </a:xfrm>
          <a:prstGeom prst="hear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31" name="Heart 30">
            <a:extLst>
              <a:ext uri="{FF2B5EF4-FFF2-40B4-BE49-F238E27FC236}">
                <a16:creationId xmlns:a16="http://schemas.microsoft.com/office/drawing/2014/main" id="{B7AE6F17-E260-46A2-ADFA-4CB22B9797ED}"/>
              </a:ext>
            </a:extLst>
          </p:cNvPr>
          <p:cNvSpPr/>
          <p:nvPr/>
        </p:nvSpPr>
        <p:spPr>
          <a:xfrm>
            <a:off x="10393031" y="583921"/>
            <a:ext cx="1400147" cy="1146405"/>
          </a:xfrm>
          <a:prstGeom prst="hear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32" name="Heart 31">
            <a:extLst>
              <a:ext uri="{FF2B5EF4-FFF2-40B4-BE49-F238E27FC236}">
                <a16:creationId xmlns:a16="http://schemas.microsoft.com/office/drawing/2014/main" id="{3782153D-1A54-4CA9-8FA2-E664B9D3B620}"/>
              </a:ext>
            </a:extLst>
          </p:cNvPr>
          <p:cNvSpPr/>
          <p:nvPr/>
        </p:nvSpPr>
        <p:spPr>
          <a:xfrm>
            <a:off x="10287509" y="3301602"/>
            <a:ext cx="1772936" cy="1534513"/>
          </a:xfrm>
          <a:prstGeom prst="hear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33" name="Heart 32">
            <a:extLst>
              <a:ext uri="{FF2B5EF4-FFF2-40B4-BE49-F238E27FC236}">
                <a16:creationId xmlns:a16="http://schemas.microsoft.com/office/drawing/2014/main" id="{82395872-CA5B-4164-909E-B07AD8D97CAE}"/>
              </a:ext>
            </a:extLst>
          </p:cNvPr>
          <p:cNvSpPr/>
          <p:nvPr/>
        </p:nvSpPr>
        <p:spPr>
          <a:xfrm>
            <a:off x="398822" y="583921"/>
            <a:ext cx="1595236" cy="1146405"/>
          </a:xfrm>
          <a:prstGeom prst="hear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34" name="Heart 33">
            <a:extLst>
              <a:ext uri="{FF2B5EF4-FFF2-40B4-BE49-F238E27FC236}">
                <a16:creationId xmlns:a16="http://schemas.microsoft.com/office/drawing/2014/main" id="{F72EE02C-ECAF-4E4D-A039-E5A5B0B88143}"/>
              </a:ext>
            </a:extLst>
          </p:cNvPr>
          <p:cNvSpPr/>
          <p:nvPr/>
        </p:nvSpPr>
        <p:spPr>
          <a:xfrm>
            <a:off x="398822" y="5205046"/>
            <a:ext cx="1400147" cy="1308296"/>
          </a:xfrm>
          <a:prstGeom prst="hear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35" name="Heart 34">
            <a:extLst>
              <a:ext uri="{FF2B5EF4-FFF2-40B4-BE49-F238E27FC236}">
                <a16:creationId xmlns:a16="http://schemas.microsoft.com/office/drawing/2014/main" id="{0ADFBE47-6D10-47BF-B319-F4F026C1D4EC}"/>
              </a:ext>
            </a:extLst>
          </p:cNvPr>
          <p:cNvSpPr/>
          <p:nvPr/>
        </p:nvSpPr>
        <p:spPr>
          <a:xfrm>
            <a:off x="398822" y="2843834"/>
            <a:ext cx="896617" cy="732168"/>
          </a:xfrm>
          <a:prstGeom prst="hear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367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5854C-D619-45CA-9BA8-E527C085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Telltale Closes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0ECF9C-FC13-4BBA-B27A-F4EE96D17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DB129E-08E9-4184-9C78-524E71BBD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11486C-C977-4745-9F1A-B9F70A96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719CFA-3DD4-4192-889E-C75EF1A98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3" y="1458820"/>
            <a:ext cx="12159142" cy="487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94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09BA-CE05-4BE3-BA1E-4F92C67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117"/>
          </a:xfrm>
        </p:spPr>
        <p:txBody>
          <a:bodyPr/>
          <a:lstStyle/>
          <a:p>
            <a:r>
              <a:rPr lang="en-US" dirty="0"/>
              <a:t>A Human Cost, and not just one I pay! 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43BA5-E727-42BC-97CF-2837FE57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DBB0-F791-4059-9151-907446A0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B0E24-360A-407D-A343-B14870D6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A325EFF-7C1B-443D-AECF-799FD93C77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90360" y="1385602"/>
            <a:ext cx="6201640" cy="408679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B68A51-4FAB-4BDC-8A31-97BB32C9E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03717"/>
            <a:ext cx="5752211" cy="24098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14D742-476D-48DA-81FA-E2990A4B2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28418"/>
            <a:ext cx="5752211" cy="207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857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529C1-4B3E-490F-A453-604E6384F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5" y="2396984"/>
            <a:ext cx="5613009" cy="3595854"/>
          </a:xfrm>
        </p:spPr>
        <p:txBody>
          <a:bodyPr/>
          <a:lstStyle/>
          <a:p>
            <a:r>
              <a:rPr lang="en-US" sz="4400" dirty="0"/>
              <a:t>“While their legacy will include some great games, their legacy has to, now, inextricably, include the way it treated its workers. Cause that’s the story it leaves behind.”</a:t>
            </a:r>
            <a:endParaRPr lang="en-GB" sz="44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8ADBE6-EBE2-45BB-A40A-CEE302008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2CEF35-DCA0-44F7-BCE1-D349F5F18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D50CAA-4968-4016-A75C-E1AE5FE07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2B3997C-EFED-42D8-91AF-2AA4EF07EA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4684" y="2694883"/>
            <a:ext cx="4809116" cy="1356611"/>
          </a:xfrm>
        </p:spPr>
        <p:txBody>
          <a:bodyPr>
            <a:normAutofit/>
          </a:bodyPr>
          <a:lstStyle/>
          <a:p>
            <a:r>
              <a:rPr lang="en-US" sz="4000" dirty="0"/>
              <a:t>Jim Sterling on Telltale’s Closure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047459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09BA-CE05-4BE3-BA1E-4F92C67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117"/>
          </a:xfrm>
        </p:spPr>
        <p:txBody>
          <a:bodyPr/>
          <a:lstStyle/>
          <a:p>
            <a:r>
              <a:rPr lang="en-US" dirty="0"/>
              <a:t>Four Points of Concern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43BA5-E727-42BC-97CF-2837FE57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7121" y="5423270"/>
            <a:ext cx="1336964" cy="298800"/>
          </a:xfrm>
        </p:spPr>
        <p:txBody>
          <a:bodyPr/>
          <a:lstStyle/>
          <a:p>
            <a:r>
              <a:rPr lang="en-US" dirty="0"/>
              <a:t>Madison Paige, Heavy Rain</a:t>
            </a:r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DBB0-F791-4059-9151-907446A0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69960" y="5486400"/>
            <a:ext cx="5624735" cy="1006474"/>
          </a:xfrm>
        </p:spPr>
        <p:txBody>
          <a:bodyPr/>
          <a:lstStyle/>
          <a:p>
            <a:r>
              <a:rPr lang="en-US" sz="2000" dirty="0"/>
              <a:t>Warning: Certain images on future slides may be graphic and come from M rated games</a:t>
            </a:r>
            <a:endParaRPr lang="ru-RU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B0E24-360A-407D-A343-B14870D6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1F1CA-569B-48DA-9DFD-E93DC8995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243"/>
            <a:ext cx="3663462" cy="4237827"/>
          </a:xfrm>
        </p:spPr>
        <p:txBody>
          <a:bodyPr/>
          <a:lstStyle/>
          <a:p>
            <a:r>
              <a:rPr lang="en-US" dirty="0"/>
              <a:t>Female Suffering</a:t>
            </a:r>
          </a:p>
          <a:p>
            <a:r>
              <a:rPr lang="en-US" dirty="0"/>
              <a:t>Female Sexualization/ Objectification</a:t>
            </a:r>
          </a:p>
          <a:p>
            <a:r>
              <a:rPr lang="en-US" dirty="0"/>
              <a:t>Female Silencing</a:t>
            </a:r>
          </a:p>
          <a:p>
            <a:r>
              <a:rPr lang="en-US" dirty="0"/>
              <a:t>Female Stereotyping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0EF077-35D2-44E4-9E49-2D481F654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8430" y="1484243"/>
            <a:ext cx="6855655" cy="385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464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09BA-CE05-4BE3-BA1E-4F92C67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117"/>
          </a:xfrm>
        </p:spPr>
        <p:txBody>
          <a:bodyPr/>
          <a:lstStyle/>
          <a:p>
            <a:r>
              <a:rPr lang="en-US" dirty="0"/>
              <a:t>Reinventing The Wheel:  Talking About Female Suffering/Sexualization in Popular Culture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43BA5-E727-42BC-97CF-2837FE57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16835" y="5074957"/>
            <a:ext cx="1336964" cy="298800"/>
          </a:xfrm>
        </p:spPr>
        <p:txBody>
          <a:bodyPr/>
          <a:lstStyle/>
          <a:p>
            <a:r>
              <a:rPr lang="en-US" dirty="0"/>
              <a:t>Sam, Until Dawn</a:t>
            </a:r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DBB0-F791-4059-9151-907446A0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B0E24-360A-407D-A343-B14870D6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1F1CA-569B-48DA-9DFD-E93DC8995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56935"/>
            <a:ext cx="5829885" cy="4220308"/>
          </a:xfrm>
        </p:spPr>
        <p:txBody>
          <a:bodyPr>
            <a:normAutofit/>
          </a:bodyPr>
          <a:lstStyle/>
          <a:p>
            <a:r>
              <a:rPr lang="en-US" dirty="0"/>
              <a:t>Women in refrigerators (comics)</a:t>
            </a:r>
          </a:p>
          <a:p>
            <a:r>
              <a:rPr lang="en-US" dirty="0"/>
              <a:t>Women have suffered/been sexualized forever </a:t>
            </a:r>
          </a:p>
          <a:p>
            <a:r>
              <a:rPr lang="en-US" dirty="0"/>
              <a:t>Women more often partially nude (Downs and Smith (2010))</a:t>
            </a:r>
          </a:p>
          <a:p>
            <a:r>
              <a:rPr lang="it-IT" dirty="0"/>
              <a:t>Men playing violent video games don’t empathize with female victims of assault (Gabbiadini (2016))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DDB72A-6F6E-4DC0-906C-AF37B8170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213" y="1982226"/>
            <a:ext cx="5144086" cy="289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71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4D35-8D6A-4398-8E68-3D1AD2B48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Without female suffering, these games cannot exist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997264-4063-4538-9551-4FECA795F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\</a:t>
            </a:r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0C876A-42E1-4041-8D43-E8FAD2E6B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8133E8-38F7-4AA2-82FB-C0A37F761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t>11</a:t>
            </a:fld>
            <a:endParaRPr lang="ru-RU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C94580A-8009-48C5-B144-824C71E477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Rachel Amber, </a:t>
            </a:r>
            <a:r>
              <a:rPr lang="en-US" i="1" dirty="0"/>
              <a:t>Life is Strange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5FFA0F-00F6-4615-AE89-CE3E92E5B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712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618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09BA-CE05-4BE3-BA1E-4F92C67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117"/>
          </a:xfrm>
        </p:spPr>
        <p:txBody>
          <a:bodyPr/>
          <a:lstStyle/>
          <a:p>
            <a:r>
              <a:rPr lang="en-US" dirty="0"/>
              <a:t>Interactive Drama Suffering + Sexualization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43BA5-E727-42BC-97CF-2837FE57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73662" y="5106572"/>
            <a:ext cx="3118338" cy="1386302"/>
          </a:xfrm>
        </p:spPr>
        <p:txBody>
          <a:bodyPr/>
          <a:lstStyle/>
          <a:p>
            <a:r>
              <a:rPr lang="en-US" sz="1800" dirty="0"/>
              <a:t>Far Left: Madison (Heavy Rain)</a:t>
            </a:r>
          </a:p>
          <a:p>
            <a:r>
              <a:rPr lang="en-US" sz="1800" dirty="0"/>
              <a:t>Left: Beth (Until Dawn)</a:t>
            </a:r>
          </a:p>
          <a:p>
            <a:r>
              <a:rPr lang="en-US" sz="1800" dirty="0"/>
              <a:t>Above: Faith (The Wolf Among Us)</a:t>
            </a:r>
            <a:endParaRPr lang="ru-RU" sz="1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DBB0-F791-4059-9151-907446A0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B0E24-360A-407D-A343-B14870D6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1F1CA-569B-48DA-9DFD-E93DC8995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74" y="1484241"/>
            <a:ext cx="7454314" cy="2609559"/>
          </a:xfrm>
        </p:spPr>
        <p:txBody>
          <a:bodyPr>
            <a:normAutofit/>
          </a:bodyPr>
          <a:lstStyle/>
          <a:p>
            <a:r>
              <a:rPr lang="en-US" dirty="0"/>
              <a:t>Perpetrated by men</a:t>
            </a:r>
          </a:p>
          <a:p>
            <a:r>
              <a:rPr lang="en-US" dirty="0"/>
              <a:t>Females punished for not saving other women</a:t>
            </a:r>
          </a:p>
          <a:p>
            <a:r>
              <a:rPr lang="en-US" b="1" i="1" dirty="0">
                <a:solidFill>
                  <a:schemeClr val="tx1"/>
                </a:solidFill>
              </a:rPr>
              <a:t>Women are the only ones who can’t be saved</a:t>
            </a:r>
          </a:p>
          <a:p>
            <a:r>
              <a:rPr lang="en-US" dirty="0"/>
              <a:t>Anything by Quantic Dream</a:t>
            </a:r>
          </a:p>
          <a:p>
            <a:pPr lvl="1"/>
            <a:r>
              <a:rPr lang="en-US" dirty="0"/>
              <a:t>Women statistically killed most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D43814-4756-499B-9C57-7A168E942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037" y="4190323"/>
            <a:ext cx="4639212" cy="26095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CE574D-3205-4AE4-A1FB-D5B36F691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0468" y="1265175"/>
            <a:ext cx="4639213" cy="2609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E788B6-6D71-4494-B75F-D04F498F1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90323"/>
            <a:ext cx="4639212" cy="260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747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754E1-00A2-4EBB-A21A-650B2150D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Supposed Great Equalizer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7E49BB-BA59-4098-BDB3-0CA0BE404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MM.DD.20XX</a:t>
            </a:r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C38693-9BA5-41F3-9FB0-22F010CB1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613DD1-10D7-425D-BCD2-0FCB578C4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70A0C3-3A07-4DC1-9097-080BD7EF4E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59497"/>
            <a:ext cx="5257800" cy="4719223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Life is Strange</a:t>
            </a:r>
          </a:p>
          <a:p>
            <a:pPr lvl="1"/>
            <a:r>
              <a:rPr lang="en-US" dirty="0"/>
              <a:t>Women Suffering: Chloe, Max, Rachel Amber, Veronica, Kate, Joyce</a:t>
            </a:r>
          </a:p>
          <a:p>
            <a:pPr lvl="1"/>
            <a:r>
              <a:rPr lang="en-US" dirty="0"/>
              <a:t>Most sexually assaulted or violated</a:t>
            </a:r>
          </a:p>
          <a:p>
            <a:pPr lvl="1"/>
            <a:r>
              <a:rPr lang="en-US" dirty="0"/>
              <a:t>Uh that whole bury your gays thing</a:t>
            </a:r>
          </a:p>
          <a:p>
            <a:r>
              <a:rPr lang="en-US" i="1" dirty="0"/>
              <a:t>Heavy Rain</a:t>
            </a:r>
          </a:p>
          <a:p>
            <a:pPr lvl="1"/>
            <a:r>
              <a:rPr lang="en-US" dirty="0"/>
              <a:t>A game about killing sons and the love of the father has more female death options then men</a:t>
            </a:r>
          </a:p>
          <a:p>
            <a:r>
              <a:rPr lang="en-US" i="1" dirty="0"/>
              <a:t>Detroit: Become Human</a:t>
            </a:r>
          </a:p>
          <a:p>
            <a:pPr lvl="1"/>
            <a:r>
              <a:rPr lang="en-US" dirty="0"/>
              <a:t>Women easiest killed, cannot come back, women included just to die</a:t>
            </a:r>
          </a:p>
          <a:p>
            <a:r>
              <a:rPr lang="en-US" i="1" dirty="0"/>
              <a:t>The Walking Dead, Season One</a:t>
            </a:r>
          </a:p>
          <a:p>
            <a:pPr lvl="1"/>
            <a:r>
              <a:rPr lang="en-US" dirty="0"/>
              <a:t>Lee murdered wife’s lover, Clementine’s parents killed/has to kill Lee, various women killed in narrative</a:t>
            </a:r>
          </a:p>
          <a:p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84D7D5-265E-453C-9A87-0882F44AD04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sz="2800" i="1" dirty="0">
                <a:solidFill>
                  <a:srgbClr val="FFFFFF"/>
                </a:solidFill>
              </a:rPr>
              <a:t>Until Dawn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Trick girl into sexual act, only ones you can’t save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Grotesque sexualization of other teenagers</a:t>
            </a:r>
          </a:p>
          <a:p>
            <a:pPr lvl="0"/>
            <a:r>
              <a:rPr lang="en-US" sz="2800" i="1" dirty="0">
                <a:solidFill>
                  <a:srgbClr val="FFFFFF"/>
                </a:solidFill>
              </a:rPr>
              <a:t>Beyond: Two Souls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The entire game</a:t>
            </a:r>
          </a:p>
          <a:p>
            <a:pPr lvl="0"/>
            <a:r>
              <a:rPr lang="en-US" sz="2800" i="1" dirty="0">
                <a:solidFill>
                  <a:srgbClr val="FFFFFF"/>
                </a:solidFill>
              </a:rPr>
              <a:t>The Wolf Among Us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Killing multiple sex workers, sexualized surviving women</a:t>
            </a:r>
          </a:p>
          <a:p>
            <a:pPr lvl="0"/>
            <a:r>
              <a:rPr lang="en-US" sz="2800" i="1" dirty="0" err="1">
                <a:solidFill>
                  <a:srgbClr val="FFFFFF"/>
                </a:solidFill>
              </a:rPr>
              <a:t>Oxenfree</a:t>
            </a:r>
            <a:endParaRPr lang="en-US" sz="2800" i="1" dirty="0">
              <a:solidFill>
                <a:srgbClr val="FFFFFF"/>
              </a:solidFill>
            </a:endParaRP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We kind of damn Alex and Clarissa to hell….like, a lot, also women are the ones lost in the void</a:t>
            </a:r>
          </a:p>
          <a:p>
            <a:pPr lvl="0"/>
            <a:r>
              <a:rPr lang="en-US" sz="2800" i="1" dirty="0">
                <a:solidFill>
                  <a:srgbClr val="FFFFFF"/>
                </a:solidFill>
              </a:rPr>
              <a:t>Fahrenheit: Indigo Prophecy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Agatha, Tiffany Harper, Indigo Child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1337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09BA-CE05-4BE3-BA1E-4F92C67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117"/>
          </a:xfrm>
        </p:spPr>
        <p:txBody>
          <a:bodyPr/>
          <a:lstStyle/>
          <a:p>
            <a:r>
              <a:rPr lang="en-US" dirty="0"/>
              <a:t>“The Strong, Silent Type” (Cheryl Glenn’s </a:t>
            </a:r>
            <a:r>
              <a:rPr lang="en-US" i="1" dirty="0"/>
              <a:t>A Rhetoric of Silence</a:t>
            </a:r>
            <a:r>
              <a:rPr lang="en-US" dirty="0"/>
              <a:t>)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43BA5-E727-42BC-97CF-2837FE57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DBB0-F791-4059-9151-907446A0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B0E24-360A-407D-A343-B14870D6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14</a:t>
            </a:fld>
            <a:endParaRPr lang="ru-RU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AA931AB-467A-48DA-8933-E7E3FB869C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810" y="1480726"/>
            <a:ext cx="8895636" cy="4909614"/>
          </a:xfrm>
        </p:spPr>
      </p:pic>
    </p:spTree>
    <p:extLst>
      <p:ext uri="{BB962C8B-B14F-4D97-AF65-F5344CB8AC3E}">
        <p14:creationId xmlns:p14="http://schemas.microsoft.com/office/powerpoint/2010/main" val="3304986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09BA-CE05-4BE3-BA1E-4F92C67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117"/>
          </a:xfrm>
        </p:spPr>
        <p:txBody>
          <a:bodyPr/>
          <a:lstStyle/>
          <a:p>
            <a:r>
              <a:rPr lang="en-US" dirty="0"/>
              <a:t>“My Lips are Sealed” </a:t>
            </a:r>
            <a:r>
              <a:rPr lang="en-US" i="1" dirty="0"/>
              <a:t>The Wolf Among Us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43BA5-E727-42BC-97CF-2837FE57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Lily (dead, left); other characters right</a:t>
            </a:r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DBB0-F791-4059-9151-907446A0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B0E24-360A-407D-A343-B14870D6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1F1CA-569B-48DA-9DFD-E93DC8995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243"/>
            <a:ext cx="8199783" cy="4237827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334206-0BC4-486E-8667-BB35FFFE9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390" y="1943189"/>
            <a:ext cx="6096609" cy="3430568"/>
          </a:xfrm>
          <a:prstGeom prst="rect">
            <a:avLst/>
          </a:prstGeom>
        </p:spPr>
      </p:pic>
      <p:pic>
        <p:nvPicPr>
          <p:cNvPr id="2050" name="Picture 2" descr="Image result for the wolf among us lily">
            <a:extLst>
              <a:ext uri="{FF2B5EF4-FFF2-40B4-BE49-F238E27FC236}">
                <a16:creationId xmlns:a16="http://schemas.microsoft.com/office/drawing/2014/main" id="{827EEAD8-200D-4394-B1D5-41852C1E6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" y="1946002"/>
            <a:ext cx="6096609" cy="3427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234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09BA-CE05-4BE3-BA1E-4F92C67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117"/>
          </a:xfrm>
        </p:spPr>
        <p:txBody>
          <a:bodyPr/>
          <a:lstStyle/>
          <a:p>
            <a:r>
              <a:rPr lang="en-US" dirty="0"/>
              <a:t>Speak Your Mind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43BA5-E727-42BC-97CF-2837FE57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DBB0-F791-4059-9151-907446A0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B0E24-360A-407D-A343-B14870D6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5937172-84EE-4F1E-9FA1-D12DD541AA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75486"/>
            <a:ext cx="10575157" cy="5217388"/>
          </a:xfrm>
        </p:spPr>
      </p:pic>
    </p:spTree>
    <p:extLst>
      <p:ext uri="{BB962C8B-B14F-4D97-AF65-F5344CB8AC3E}">
        <p14:creationId xmlns:p14="http://schemas.microsoft.com/office/powerpoint/2010/main" val="466173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09BA-CE05-4BE3-BA1E-4F92C67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117"/>
          </a:xfrm>
        </p:spPr>
        <p:txBody>
          <a:bodyPr/>
          <a:lstStyle/>
          <a:p>
            <a:r>
              <a:rPr lang="en-US" dirty="0"/>
              <a:t>“Time to play the sexy girl!” Stereotypes and Other Reasons I Scream At Night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43BA5-E727-42BC-97CF-2837FE57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DBB0-F791-4059-9151-907446A0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B0E24-360A-407D-A343-B14870D6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1F1CA-569B-48DA-9DFD-E93DC8995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4" y="1484243"/>
            <a:ext cx="11910646" cy="4237827"/>
          </a:xfrm>
        </p:spPr>
        <p:txBody>
          <a:bodyPr/>
          <a:lstStyle/>
          <a:p>
            <a:r>
              <a:rPr lang="en-US" dirty="0"/>
              <a:t>Love Interest (Madison Paige (</a:t>
            </a:r>
            <a:r>
              <a:rPr lang="en-US" i="1" dirty="0"/>
              <a:t>Heavy Rain</a:t>
            </a:r>
            <a:r>
              <a:rPr lang="en-US" dirty="0"/>
              <a:t>), </a:t>
            </a:r>
            <a:r>
              <a:rPr lang="en-US" i="1" dirty="0"/>
              <a:t>Until Dawn </a:t>
            </a:r>
            <a:r>
              <a:rPr lang="en-US" dirty="0"/>
              <a:t>Girls, Rachel Amber (</a:t>
            </a:r>
            <a:r>
              <a:rPr lang="en-US" i="1" dirty="0"/>
              <a:t>Life is Strange</a:t>
            </a:r>
            <a:r>
              <a:rPr lang="en-US" dirty="0"/>
              <a:t>), women of </a:t>
            </a:r>
            <a:r>
              <a:rPr lang="en-US" i="1" dirty="0"/>
              <a:t>Fahrenheit: Indigo Prophecy</a:t>
            </a:r>
            <a:r>
              <a:rPr lang="en-US" dirty="0"/>
              <a:t>) </a:t>
            </a:r>
          </a:p>
          <a:p>
            <a:r>
              <a:rPr lang="en-US" dirty="0"/>
              <a:t>Caretaker/Mother: Women of </a:t>
            </a:r>
            <a:r>
              <a:rPr lang="en-US" i="1" dirty="0"/>
              <a:t>Heavy Rain</a:t>
            </a:r>
            <a:r>
              <a:rPr lang="en-US" dirty="0"/>
              <a:t>, Kara (</a:t>
            </a:r>
            <a:r>
              <a:rPr lang="en-US" i="1" dirty="0"/>
              <a:t>Detroit</a:t>
            </a:r>
            <a:r>
              <a:rPr lang="en-US" dirty="0"/>
              <a:t>), </a:t>
            </a:r>
            <a:r>
              <a:rPr lang="en-US" i="1" dirty="0"/>
              <a:t>Fahrenheit</a:t>
            </a:r>
            <a:r>
              <a:rPr lang="en-US" dirty="0"/>
              <a:t> women, women in later seasons of </a:t>
            </a:r>
            <a:r>
              <a:rPr lang="en-US" i="1" dirty="0"/>
              <a:t>The Walking Dead</a:t>
            </a:r>
          </a:p>
          <a:p>
            <a:r>
              <a:rPr lang="en-US" dirty="0"/>
              <a:t>Sex Worker: </a:t>
            </a:r>
            <a:r>
              <a:rPr lang="en-US" i="1" dirty="0"/>
              <a:t>Detroit</a:t>
            </a:r>
            <a:r>
              <a:rPr lang="en-US" dirty="0"/>
              <a:t>, </a:t>
            </a:r>
            <a:r>
              <a:rPr lang="en-US" i="1" dirty="0"/>
              <a:t>Wolf Among Us</a:t>
            </a:r>
            <a:r>
              <a:rPr lang="en-US" dirty="0"/>
              <a:t>, </a:t>
            </a:r>
            <a:r>
              <a:rPr lang="en-US" i="1" dirty="0"/>
              <a:t>Heavy Rain</a:t>
            </a:r>
            <a:r>
              <a:rPr lang="en-US" dirty="0"/>
              <a:t>, rumors of in </a:t>
            </a:r>
            <a:r>
              <a:rPr lang="en-US" i="1" dirty="0"/>
              <a:t>Life is Strange </a:t>
            </a:r>
          </a:p>
          <a:p>
            <a:r>
              <a:rPr lang="en-US" dirty="0"/>
              <a:t>‘Object’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041DB7-5711-47EB-9720-380DB57B6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5034" y="3844769"/>
            <a:ext cx="5326966" cy="29964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ABA76C-9B57-405A-A54D-999653005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844769"/>
            <a:ext cx="5725139" cy="301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654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09BA-CE05-4BE3-BA1E-4F92C67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117"/>
          </a:xfrm>
        </p:spPr>
        <p:txBody>
          <a:bodyPr/>
          <a:lstStyle/>
          <a:p>
            <a:r>
              <a:rPr lang="en-US" i="1" dirty="0"/>
              <a:t>Detroit</a:t>
            </a:r>
            <a:r>
              <a:rPr lang="en-US" dirty="0"/>
              <a:t>: Not Just a Race Problem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43BA5-E727-42BC-97CF-2837FE57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DBB0-F791-4059-9151-907446A0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B0E24-360A-407D-A343-B14870D6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1F1CA-569B-48DA-9DFD-E93DC8995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243"/>
            <a:ext cx="8199783" cy="4237827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07FE84-E7FC-4870-B7B3-191253F30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84243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870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09BA-CE05-4BE3-BA1E-4F92C67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117"/>
          </a:xfrm>
        </p:spPr>
        <p:txBody>
          <a:bodyPr/>
          <a:lstStyle/>
          <a:p>
            <a:r>
              <a:rPr lang="en-US" dirty="0"/>
              <a:t>A Brief Case Study: </a:t>
            </a:r>
            <a:r>
              <a:rPr lang="en-US" i="1" dirty="0"/>
              <a:t>Detroit: Become Human</a:t>
            </a:r>
            <a:endParaRPr lang="en-GB" i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43BA5-E727-42BC-97CF-2837FE57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Tracis</a:t>
            </a:r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DBB0-F791-4059-9151-907446A0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B0E24-360A-407D-A343-B14870D6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1F1CA-569B-48DA-9DFD-E93DC8995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243"/>
            <a:ext cx="4985825" cy="4237827"/>
          </a:xfrm>
        </p:spPr>
        <p:txBody>
          <a:bodyPr/>
          <a:lstStyle/>
          <a:p>
            <a:r>
              <a:rPr lang="en-US" dirty="0"/>
              <a:t>One playable female (Kara)</a:t>
            </a:r>
          </a:p>
          <a:p>
            <a:pPr lvl="1"/>
            <a:r>
              <a:rPr lang="en-US" dirty="0"/>
              <a:t>Goal: Be a mother to Alice</a:t>
            </a:r>
          </a:p>
          <a:p>
            <a:pPr lvl="1"/>
            <a:r>
              <a:rPr lang="en-US" dirty="0"/>
              <a:t>Killed: If you’re not a good enough homemaker</a:t>
            </a:r>
          </a:p>
          <a:p>
            <a:r>
              <a:rPr lang="en-US" dirty="0"/>
              <a:t>Sex Workers</a:t>
            </a:r>
          </a:p>
          <a:p>
            <a:pPr lvl="1"/>
            <a:r>
              <a:rPr lang="en-US" dirty="0" err="1"/>
              <a:t>Tracis</a:t>
            </a:r>
            <a:endParaRPr lang="en-US" dirty="0"/>
          </a:p>
          <a:p>
            <a:pPr lvl="1"/>
            <a:r>
              <a:rPr lang="en-US" dirty="0"/>
              <a:t>North</a:t>
            </a:r>
          </a:p>
          <a:p>
            <a:pPr lvl="2"/>
            <a:r>
              <a:rPr lang="en-US" dirty="0"/>
              <a:t>Love interest</a:t>
            </a:r>
          </a:p>
          <a:p>
            <a:r>
              <a:rPr lang="en-US" dirty="0"/>
              <a:t>Chloe</a:t>
            </a:r>
          </a:p>
          <a:p>
            <a:pPr lvl="1"/>
            <a:r>
              <a:rPr lang="en-US" dirty="0"/>
              <a:t>Object to be killed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D55A1F-D782-4190-80DB-3BDEE6082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850" y="1900845"/>
            <a:ext cx="6331150" cy="356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3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09BA-CE05-4BE3-BA1E-4F92C67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117"/>
          </a:xfrm>
        </p:spPr>
        <p:txBody>
          <a:bodyPr/>
          <a:lstStyle/>
          <a:p>
            <a:r>
              <a:rPr lang="en-US" dirty="0"/>
              <a:t>Conclusion (Is there one?)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43BA5-E727-42BC-97CF-2837FE57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DBB0-F791-4059-9151-907446A0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B0E24-360A-407D-A343-B14870D6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1F1CA-569B-48DA-9DFD-E93DC8995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243"/>
            <a:ext cx="2397369" cy="4237827"/>
          </a:xfrm>
        </p:spPr>
        <p:txBody>
          <a:bodyPr/>
          <a:lstStyle/>
          <a:p>
            <a:r>
              <a:rPr lang="en-US" dirty="0"/>
              <a:t>Yay diversity?</a:t>
            </a:r>
          </a:p>
          <a:p>
            <a:r>
              <a:rPr lang="en-US" dirty="0"/>
              <a:t>Where do we go from here?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8789C2-488A-4FD1-B438-F660572DD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339" y="1484243"/>
            <a:ext cx="8759661" cy="492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2801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09BA-CE05-4BE3-BA1E-4F92C67AA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117"/>
          </a:xfrm>
        </p:spPr>
        <p:txBody>
          <a:bodyPr/>
          <a:lstStyle/>
          <a:p>
            <a:r>
              <a:rPr lang="en-US" dirty="0"/>
              <a:t>Works Cited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43BA5-E727-42BC-97CF-2837FE57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DBB0-F791-4059-9151-907446A0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B0E24-360A-407D-A343-B14870D6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1F1CA-569B-48DA-9DFD-E93DC8995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243"/>
            <a:ext cx="8199783" cy="4237827"/>
          </a:xfrm>
        </p:spPr>
        <p:txBody>
          <a:bodyPr/>
          <a:lstStyle/>
          <a:p>
            <a:r>
              <a:rPr lang="en-US" dirty="0"/>
              <a:t>Beck, Victoria, and Chris Rose. "Is Sexual Objectification and Victimization of Females in Video Games Associated with Victim Blaming Or Victim Empathy?"</a:t>
            </a:r>
            <a:r>
              <a:rPr lang="en-US" i="1" dirty="0"/>
              <a:t> Journal of Interpersonal Violence</a:t>
            </a:r>
            <a:r>
              <a:rPr lang="en-US" dirty="0"/>
              <a:t>, 2018, pp. 886260518770187.</a:t>
            </a:r>
          </a:p>
          <a:p>
            <a:r>
              <a:rPr lang="en-US" dirty="0"/>
              <a:t>Downs E., Smith S. L. (2010). Keeping Abreast of Hypersexuality: A Video Game Character Content Analysis. </a:t>
            </a:r>
            <a:r>
              <a:rPr lang="en-US" i="1" dirty="0"/>
              <a:t>Sex Roles</a:t>
            </a:r>
            <a:r>
              <a:rPr lang="en-US" dirty="0"/>
              <a:t>, 62, 721-733.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5447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BBBB"/>
      </a:dk1>
      <a:lt1>
        <a:srgbClr val="000000"/>
      </a:lt1>
      <a:dk2>
        <a:srgbClr val="999999"/>
      </a:dk2>
      <a:lt2>
        <a:srgbClr val="FFFFFF"/>
      </a:lt2>
      <a:accent1>
        <a:srgbClr val="004448"/>
      </a:accent1>
      <a:accent2>
        <a:srgbClr val="482845"/>
      </a:accent2>
      <a:accent3>
        <a:srgbClr val="7A0000"/>
      </a:accent3>
      <a:accent4>
        <a:srgbClr val="969959"/>
      </a:accent4>
      <a:accent5>
        <a:srgbClr val="225B5F"/>
      </a:accent5>
      <a:accent6>
        <a:srgbClr val="3D8C41"/>
      </a:accent6>
      <a:hlink>
        <a:srgbClr val="7F7F7F"/>
      </a:hlink>
      <a:folHlink>
        <a:srgbClr val="7F7F7F"/>
      </a:folHlink>
    </a:clrScheme>
    <a:fontScheme name="Custom 13">
      <a:majorFont>
        <a:latin typeface="Gill Sans M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2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Generic-Futuristic_PitchDeck_MO - v5.potx" id="{FE2E2762-1D65-4476-8021-C030968F4989}" vid="{C15C105D-FED3-43CD-B6CC-0305C7A12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Futuristic pitch deck</Template>
  <TotalTime>0</TotalTime>
  <Words>742</Words>
  <Application>Microsoft Office PowerPoint</Application>
  <PresentationFormat>Widescreen</PresentationFormat>
  <Paragraphs>117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Courier New</vt:lpstr>
      <vt:lpstr>Gill Sans MT</vt:lpstr>
      <vt:lpstr>Segoe UI</vt:lpstr>
      <vt:lpstr>Segoe UI Light</vt:lpstr>
      <vt:lpstr>Segoe UI Semibold</vt:lpstr>
      <vt:lpstr>Tahoma</vt:lpstr>
      <vt:lpstr>Office Theme</vt:lpstr>
      <vt:lpstr>You Must Remember This: Gendered Conflicts and Stereotypes within Interactive Dramas  </vt:lpstr>
      <vt:lpstr>Interactive Drama</vt:lpstr>
      <vt:lpstr>We Got Good Women!!!</vt:lpstr>
      <vt:lpstr>We…got problems even with good women</vt:lpstr>
      <vt:lpstr>PowerPoint Presentation</vt:lpstr>
      <vt:lpstr>Telltale Closes</vt:lpstr>
      <vt:lpstr>A Human Cost, and not just one I pay! </vt:lpstr>
      <vt:lpstr>“While their legacy will include some great games, their legacy has to, now, inextricably, include the way it treated its workers. Cause that’s the story it leaves behind.”</vt:lpstr>
      <vt:lpstr>Four Points of Concern</vt:lpstr>
      <vt:lpstr>Reinventing The Wheel:  Talking About Female Suffering/Sexualization in Popular Culture</vt:lpstr>
      <vt:lpstr>Without female suffering, these games cannot exist</vt:lpstr>
      <vt:lpstr>Interactive Drama Suffering + Sexualization</vt:lpstr>
      <vt:lpstr>The Supposed Great Equalizer</vt:lpstr>
      <vt:lpstr>“The Strong, Silent Type” (Cheryl Glenn’s A Rhetoric of Silence)</vt:lpstr>
      <vt:lpstr>“My Lips are Sealed” The Wolf Among Us</vt:lpstr>
      <vt:lpstr>Speak Your Mind</vt:lpstr>
      <vt:lpstr>“Time to play the sexy girl!” Stereotypes and Other Reasons I Scream At Night</vt:lpstr>
      <vt:lpstr>Detroit: Not Just a Race Problem</vt:lpstr>
      <vt:lpstr>A Brief Case Study: Detroit: Become Human</vt:lpstr>
      <vt:lpstr>Conclusion (Is there one?)</vt:lpstr>
      <vt:lpstr>Works Cited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2018-10-12T19:42:35Z</dcterms:created>
  <dcterms:modified xsi:type="dcterms:W3CDTF">2018-10-13T19:45:15Z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v-abdarl@microsoft.com</vt:lpwstr>
  </property>
  <property fmtid="{D5CDD505-2E9C-101B-9397-08002B2CF9AE}" pid="5" name="MSIP_Label_f42aa342-8706-4288-bd11-ebb85995028c_SetDate">
    <vt:lpwstr>2018-08-01T18:26:16.5139576Z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