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DC7"/>
    <a:srgbClr val="2CC7DC"/>
    <a:srgbClr val="FF09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0B552-3B87-44B8-82E0-9010AE403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FAAE33-66D9-4B8E-A5A4-37B94A1452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05422-4576-4D5A-BFC3-36AA87C7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9845-AE28-4027-A9DF-26CF646AD4EF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4A8D2-3D6D-477B-98D7-5C378781E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DF596-F3BB-4A6B-911D-D97764099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7171-F06A-4046-961B-1C34A43EC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708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3F489-62D7-4900-AB4D-ADA975987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03FE1-5DC2-4D6A-B603-3E344D995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C4191-9517-4670-B0B5-F26A17AC1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9845-AE28-4027-A9DF-26CF646AD4EF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FDAD1-C195-4436-8A3A-402408585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1FF5F-A964-4BAE-B18E-9DCE237F0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7171-F06A-4046-961B-1C34A43EC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894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EFD62-21C2-4B1D-89A0-C47938C4C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8320E-55B6-4ACD-A7DD-DF24EBC0A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68C55-E7D5-48ED-BE4F-54563F3C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9845-AE28-4027-A9DF-26CF646AD4EF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86BD0-136D-4F00-A680-1B181702E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AAEF0-1A10-43EC-BD69-373E19E05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7171-F06A-4046-961B-1C34A43EC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211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F3D0E-E903-42F7-AD1C-21450E9C6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9DEC2-F6ED-4F79-9E7E-236AFD5E2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BC922-8FCE-4D0D-9F9A-6214CDD1D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D84E34-C4E4-4252-904A-270793D7E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9845-AE28-4027-A9DF-26CF646AD4EF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93355-645A-45AA-BF21-8B2628AAE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C8EB0-7698-426F-885E-225B29E99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7171-F06A-4046-961B-1C34A43EC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562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BCA4B-E72A-4122-87F2-E76246543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8B764E-49C3-417F-9361-2FDF8CFA2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148653-BAD5-4D7D-9118-76D1F73EC6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AC2AAA-61AE-4496-B52C-EF5C417D54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69F9AF-6362-4C65-B6F6-59F94F0C9C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DB07E1-6704-488A-A4AF-733270FBE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9845-AE28-4027-A9DF-26CF646AD4EF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9EDDA6-B9AC-4187-9B73-F485BD406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934E94-6FCD-4A55-8645-03005BC94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7171-F06A-4046-961B-1C34A43EC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508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331CA-5E8C-46F3-B1EB-66E18557C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06AF3B-CDAF-47C3-827D-A84F0B9E6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9845-AE28-4027-A9DF-26CF646AD4EF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707C9A-C7E0-472B-AC22-EFCD004E0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0772C-F46E-409F-8609-60EC829CF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7171-F06A-4046-961B-1C34A43EC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29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F88F3B-3B0C-4126-B071-1CC53763A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9845-AE28-4027-A9DF-26CF646AD4EF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32AD4F-8264-47CD-AAA3-75A48CC97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881AF-00E5-441B-910E-F0A3CC482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7171-F06A-4046-961B-1C34A43EC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210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9C835-C1EB-4CCC-BF7B-BD8358874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5A31E-3CB9-4929-B563-F1AA7267A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E9593-A436-40C4-8DAF-9240DA169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26A9E-2761-4F6D-BA76-783CFE399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9845-AE28-4027-A9DF-26CF646AD4EF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37B86C-4311-413A-87D0-51387BE72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73E568-0475-4C2B-9CCA-F9E42A63F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7171-F06A-4046-961B-1C34A43EC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269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E364C-E934-4F90-B2B4-BC184E004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6F014B-D9E6-44C8-B0A6-029455AD88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E9D83-11D1-4530-A0CC-AFB83EED5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DFC731-447F-4356-9752-F6E21DBB1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9845-AE28-4027-A9DF-26CF646AD4EF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09A00B-FE0A-4A26-A473-57CC5AD99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826164-20DD-4A32-82A0-3DAF625EC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7171-F06A-4046-961B-1C34A43EC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693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1A280-C48A-4200-B9DB-1A724F845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0156F2-3AA5-4E82-A717-E4AB4A6B0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C0DF-DE56-49CB-BE1D-9BBAD775A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9845-AE28-4027-A9DF-26CF646AD4EF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B03E9-8AAE-40BF-997A-A8F14BA97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1D559-3410-477E-A8B7-F974E5809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7171-F06A-4046-961B-1C34A43EC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773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4CEE19-B486-4D1D-813D-C543FA9A59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62754E-6FEF-42BF-B8CD-2124B4E6E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CEF86-2B7A-4B29-88EA-CA5948ABC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9845-AE28-4027-A9DF-26CF646AD4EF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5CA27-6C57-4AF9-9BED-46B1785F5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61166-4013-4DA0-AD9F-D040E613A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B7171-F06A-4046-961B-1C34A43EC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688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421CB4-0299-46E4-A5D0-0A2BAA9AB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89EB7A-2996-42CF-8F94-3F8616D5C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A113B-7D51-4C6E-A1EA-E4A855A854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79845-AE28-4027-A9DF-26CF646AD4EF}" type="datetimeFigureOut">
              <a:rPr lang="en-GB" smtClean="0"/>
              <a:t>31/10/2018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C8D78-6410-489A-9437-4680D74E5C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81194-BF8A-42E7-84F9-F1786B8F44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B7171-F06A-4046-961B-1C34A43EC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59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DEB3212-4850-4E2A-974D-771139845CB1}"/>
              </a:ext>
            </a:extLst>
          </p:cNvPr>
          <p:cNvCxnSpPr>
            <a:cxnSpLocks/>
          </p:cNvCxnSpPr>
          <p:nvPr/>
        </p:nvCxnSpPr>
        <p:spPr>
          <a:xfrm flipV="1">
            <a:off x="1027611" y="3429000"/>
            <a:ext cx="1476438" cy="144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5C526AC-3B27-4B92-9618-4ED0D907850B}"/>
              </a:ext>
            </a:extLst>
          </p:cNvPr>
          <p:cNvCxnSpPr>
            <a:cxnSpLocks/>
          </p:cNvCxnSpPr>
          <p:nvPr/>
        </p:nvCxnSpPr>
        <p:spPr>
          <a:xfrm>
            <a:off x="2504049" y="3429000"/>
            <a:ext cx="0" cy="144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74530D-D818-4404-A803-F549DC83F5DC}"/>
              </a:ext>
            </a:extLst>
          </p:cNvPr>
          <p:cNvCxnSpPr>
            <a:cxnSpLocks/>
          </p:cNvCxnSpPr>
          <p:nvPr/>
        </p:nvCxnSpPr>
        <p:spPr>
          <a:xfrm>
            <a:off x="1027611" y="4876800"/>
            <a:ext cx="14764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B65DE08-630A-4601-9B31-7D5FDB9A14F3}"/>
              </a:ext>
            </a:extLst>
          </p:cNvPr>
          <p:cNvSpPr txBox="1"/>
          <p:nvPr/>
        </p:nvSpPr>
        <p:spPr>
          <a:xfrm rot="18819456">
            <a:off x="1187374" y="3971606"/>
            <a:ext cx="9658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Content on site</a:t>
            </a:r>
            <a:endParaRPr lang="en-GB" sz="900" dirty="0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3C3A90DA-A95E-443B-9819-E45296EDF073}"/>
              </a:ext>
            </a:extLst>
          </p:cNvPr>
          <p:cNvSpPr/>
          <p:nvPr/>
        </p:nvSpPr>
        <p:spPr>
          <a:xfrm>
            <a:off x="137911" y="5270423"/>
            <a:ext cx="260796" cy="17909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3C3C31-8342-44C8-AFC8-FAC9A0DE53BE}"/>
              </a:ext>
            </a:extLst>
          </p:cNvPr>
          <p:cNvSpPr txBox="1"/>
          <p:nvPr/>
        </p:nvSpPr>
        <p:spPr>
          <a:xfrm>
            <a:off x="2217765" y="3132161"/>
            <a:ext cx="98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Tumblr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2A05CB-473F-48AF-BDD8-7E219DB25B43}"/>
              </a:ext>
            </a:extLst>
          </p:cNvPr>
          <p:cNvSpPr txBox="1"/>
          <p:nvPr/>
        </p:nvSpPr>
        <p:spPr>
          <a:xfrm>
            <a:off x="430341" y="4513253"/>
            <a:ext cx="823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Queer Rep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6D27BB49-DE79-4ACC-9A87-105D4FAF1B1C}"/>
              </a:ext>
            </a:extLst>
          </p:cNvPr>
          <p:cNvSpPr/>
          <p:nvPr/>
        </p:nvSpPr>
        <p:spPr>
          <a:xfrm>
            <a:off x="137911" y="5510537"/>
            <a:ext cx="260796" cy="17909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2B422B-421D-4E3F-BC18-0A7BCDDF4BE7}"/>
              </a:ext>
            </a:extLst>
          </p:cNvPr>
          <p:cNvSpPr txBox="1"/>
          <p:nvPr/>
        </p:nvSpPr>
        <p:spPr>
          <a:xfrm>
            <a:off x="349391" y="5270422"/>
            <a:ext cx="1476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Avila-Saavedra, 2009</a:t>
            </a:r>
          </a:p>
          <a:p>
            <a:r>
              <a:rPr lang="en-GB" sz="1200" dirty="0"/>
              <a:t>Waggoner, 2018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E30E49-A697-4021-86B5-14BB7BEBC8EE}"/>
              </a:ext>
            </a:extLst>
          </p:cNvPr>
          <p:cNvSpPr txBox="1"/>
          <p:nvPr/>
        </p:nvSpPr>
        <p:spPr>
          <a:xfrm>
            <a:off x="17732" y="5711329"/>
            <a:ext cx="22000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Valid for research consideration, tied to fandom and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</a:rPr>
              <a:t>tumblr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 studies, Voltron queerness is heart of project</a:t>
            </a:r>
            <a:endParaRPr lang="en-GB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4BC39D4E-4132-4631-8073-1D4A1F2F3EAB}"/>
              </a:ext>
            </a:extLst>
          </p:cNvPr>
          <p:cNvSpPr/>
          <p:nvPr/>
        </p:nvSpPr>
        <p:spPr>
          <a:xfrm>
            <a:off x="1505553" y="2812573"/>
            <a:ext cx="315936" cy="332806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23AFDECC-D211-4964-AE2B-867A0CADDE87}"/>
              </a:ext>
            </a:extLst>
          </p:cNvPr>
          <p:cNvSpPr/>
          <p:nvPr/>
        </p:nvSpPr>
        <p:spPr>
          <a:xfrm>
            <a:off x="1673703" y="2477572"/>
            <a:ext cx="332485" cy="320742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5CDB39D3-C91F-43C7-A815-10096132F816}"/>
              </a:ext>
            </a:extLst>
          </p:cNvPr>
          <p:cNvSpPr/>
          <p:nvPr/>
        </p:nvSpPr>
        <p:spPr>
          <a:xfrm>
            <a:off x="1871745" y="2812573"/>
            <a:ext cx="315936" cy="344162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63507B-944A-4BC9-8178-381DE7382E83}"/>
              </a:ext>
            </a:extLst>
          </p:cNvPr>
          <p:cNvSpPr txBox="1"/>
          <p:nvPr/>
        </p:nvSpPr>
        <p:spPr>
          <a:xfrm>
            <a:off x="2087169" y="2868380"/>
            <a:ext cx="201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McCracken, 2017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A1353A-66CF-438E-A1C1-79B7338AE796}"/>
              </a:ext>
            </a:extLst>
          </p:cNvPr>
          <p:cNvSpPr txBox="1"/>
          <p:nvPr/>
        </p:nvSpPr>
        <p:spPr>
          <a:xfrm>
            <a:off x="1940716" y="2525474"/>
            <a:ext cx="1855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Wick and </a:t>
            </a:r>
            <a:r>
              <a:rPr lang="en-GB" sz="1200" dirty="0" err="1"/>
              <a:t>Harringer</a:t>
            </a:r>
            <a:r>
              <a:rPr lang="en-GB" sz="1200" dirty="0"/>
              <a:t>, 2018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1A77268-FE61-40AE-A8B4-DDA0BB76A3D1}"/>
              </a:ext>
            </a:extLst>
          </p:cNvPr>
          <p:cNvSpPr txBox="1"/>
          <p:nvPr/>
        </p:nvSpPr>
        <p:spPr>
          <a:xfrm>
            <a:off x="532905" y="2909880"/>
            <a:ext cx="1106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Gerrard, 2018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021A0F-5EE9-4924-8F2E-F179DAA95260}"/>
              </a:ext>
            </a:extLst>
          </p:cNvPr>
          <p:cNvSpPr txBox="1"/>
          <p:nvPr/>
        </p:nvSpPr>
        <p:spPr>
          <a:xfrm>
            <a:off x="131985" y="1709821"/>
            <a:ext cx="14977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Validity of </a:t>
            </a:r>
            <a:r>
              <a:rPr lang="en-US" sz="1400" dirty="0" err="1">
                <a:solidFill>
                  <a:srgbClr val="FFC000"/>
                </a:solidFill>
              </a:rPr>
              <a:t>tumblr</a:t>
            </a:r>
            <a:r>
              <a:rPr lang="en-US" sz="1400" dirty="0">
                <a:solidFill>
                  <a:srgbClr val="FFC000"/>
                </a:solidFill>
              </a:rPr>
              <a:t> research, how to navigate site, development of </a:t>
            </a:r>
            <a:r>
              <a:rPr lang="en-US" sz="1400" dirty="0" err="1">
                <a:solidFill>
                  <a:srgbClr val="FFC000"/>
                </a:solidFill>
              </a:rPr>
              <a:t>tumblr</a:t>
            </a:r>
            <a:r>
              <a:rPr lang="en-US" sz="1400" dirty="0">
                <a:solidFill>
                  <a:srgbClr val="FFC000"/>
                </a:solidFill>
              </a:rPr>
              <a:t> discourses </a:t>
            </a:r>
            <a:endParaRPr lang="en-GB" sz="1400" dirty="0">
              <a:solidFill>
                <a:srgbClr val="FFC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F376B4-4291-4E20-92F6-8B716C29DF69}"/>
              </a:ext>
            </a:extLst>
          </p:cNvPr>
          <p:cNvSpPr txBox="1"/>
          <p:nvPr/>
        </p:nvSpPr>
        <p:spPr>
          <a:xfrm>
            <a:off x="2493610" y="4864206"/>
            <a:ext cx="1089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Fandom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C58ABC-76D9-4022-AF04-E8BCF7CC5DE0}"/>
              </a:ext>
            </a:extLst>
          </p:cNvPr>
          <p:cNvSpPr txBox="1"/>
          <p:nvPr/>
        </p:nvSpPr>
        <p:spPr>
          <a:xfrm>
            <a:off x="1027610" y="4891754"/>
            <a:ext cx="1476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Ways to consider fandom/queerness</a:t>
            </a:r>
            <a:endParaRPr lang="en-GB" sz="9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6BBE89-AFCA-44BE-BA96-CC82FA76DD97}"/>
              </a:ext>
            </a:extLst>
          </p:cNvPr>
          <p:cNvSpPr txBox="1"/>
          <p:nvPr/>
        </p:nvSpPr>
        <p:spPr>
          <a:xfrm rot="16200000">
            <a:off x="2138684" y="4073730"/>
            <a:ext cx="9998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Sites of Fandom</a:t>
            </a:r>
            <a:endParaRPr lang="en-GB" sz="90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E5749DD-573B-4D1C-A8FD-7192545C6493}"/>
              </a:ext>
            </a:extLst>
          </p:cNvPr>
          <p:cNvCxnSpPr/>
          <p:nvPr/>
        </p:nvCxnSpPr>
        <p:spPr>
          <a:xfrm>
            <a:off x="2504048" y="4876800"/>
            <a:ext cx="5757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5207F47-F1AD-4B4C-BD03-530ED69C09E9}"/>
              </a:ext>
            </a:extLst>
          </p:cNvPr>
          <p:cNvCxnSpPr/>
          <p:nvPr/>
        </p:nvCxnSpPr>
        <p:spPr>
          <a:xfrm flipV="1">
            <a:off x="8261498" y="3145379"/>
            <a:ext cx="0" cy="1718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75FB790-51EB-4A7E-A54E-55B5B304F32B}"/>
              </a:ext>
            </a:extLst>
          </p:cNvPr>
          <p:cNvCxnSpPr/>
          <p:nvPr/>
        </p:nvCxnSpPr>
        <p:spPr>
          <a:xfrm flipH="1" flipV="1">
            <a:off x="6836735" y="2372755"/>
            <a:ext cx="1424763" cy="772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D73A49F-9F45-47F6-94AA-4018613A29D5}"/>
              </a:ext>
            </a:extLst>
          </p:cNvPr>
          <p:cNvCxnSpPr/>
          <p:nvPr/>
        </p:nvCxnSpPr>
        <p:spPr>
          <a:xfrm flipV="1">
            <a:off x="6836735" y="1212112"/>
            <a:ext cx="0" cy="11606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87FC880-7FA7-4A69-9E57-4C7FAE6857BF}"/>
              </a:ext>
            </a:extLst>
          </p:cNvPr>
          <p:cNvCxnSpPr/>
          <p:nvPr/>
        </p:nvCxnSpPr>
        <p:spPr>
          <a:xfrm flipV="1">
            <a:off x="6836735" y="648586"/>
            <a:ext cx="1424763" cy="574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A6461CD-DD60-46FF-B829-6967A5B6F45B}"/>
              </a:ext>
            </a:extLst>
          </p:cNvPr>
          <p:cNvCxnSpPr/>
          <p:nvPr/>
        </p:nvCxnSpPr>
        <p:spPr>
          <a:xfrm>
            <a:off x="8261498" y="648586"/>
            <a:ext cx="1148316" cy="691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A872525A-A61A-4784-8ABF-CC0A0DEEE65D}"/>
              </a:ext>
            </a:extLst>
          </p:cNvPr>
          <p:cNvSpPr txBox="1"/>
          <p:nvPr/>
        </p:nvSpPr>
        <p:spPr>
          <a:xfrm>
            <a:off x="9371554" y="1155036"/>
            <a:ext cx="181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Digital Methods</a:t>
            </a:r>
            <a:endParaRPr lang="en-GB" b="1" dirty="0">
              <a:solidFill>
                <a:schemeClr val="accent6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8ACA32E-BFC2-4493-8366-6700BDC66B42}"/>
              </a:ext>
            </a:extLst>
          </p:cNvPr>
          <p:cNvSpPr txBox="1"/>
          <p:nvPr/>
        </p:nvSpPr>
        <p:spPr>
          <a:xfrm>
            <a:off x="7839282" y="355649"/>
            <a:ext cx="114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Voltron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68A6DD5-97D7-425B-A326-C2F2B08945B1}"/>
              </a:ext>
            </a:extLst>
          </p:cNvPr>
          <p:cNvSpPr txBox="1"/>
          <p:nvPr/>
        </p:nvSpPr>
        <p:spPr>
          <a:xfrm>
            <a:off x="6009355" y="855375"/>
            <a:ext cx="1515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Qualitative Ethics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E03543C-3307-4E83-9290-63266E5069C9}"/>
              </a:ext>
            </a:extLst>
          </p:cNvPr>
          <p:cNvSpPr txBox="1"/>
          <p:nvPr/>
        </p:nvSpPr>
        <p:spPr>
          <a:xfrm>
            <a:off x="7129174" y="4864206"/>
            <a:ext cx="176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Fanfiction and English Studies</a:t>
            </a:r>
            <a:endParaRPr lang="en-GB" b="1" dirty="0">
              <a:solidFill>
                <a:schemeClr val="accent3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1870C8-905B-462A-BA84-B287D685746B}"/>
              </a:ext>
            </a:extLst>
          </p:cNvPr>
          <p:cNvSpPr txBox="1"/>
          <p:nvPr/>
        </p:nvSpPr>
        <p:spPr>
          <a:xfrm>
            <a:off x="5249026" y="2162158"/>
            <a:ext cx="180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Mixed Methods</a:t>
            </a:r>
            <a:endParaRPr lang="en-GB" b="1" dirty="0">
              <a:solidFill>
                <a:srgbClr val="00B0F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659C8DE-BB84-4E00-90FD-0E6FB3BA4023}"/>
              </a:ext>
            </a:extLst>
          </p:cNvPr>
          <p:cNvSpPr txBox="1"/>
          <p:nvPr/>
        </p:nvSpPr>
        <p:spPr>
          <a:xfrm>
            <a:off x="8272484" y="3002606"/>
            <a:ext cx="2684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7DC7"/>
                </a:solidFill>
              </a:rPr>
              <a:t>Rhetorics</a:t>
            </a:r>
            <a:r>
              <a:rPr lang="en-US" b="1" dirty="0">
                <a:solidFill>
                  <a:srgbClr val="FF7DC7"/>
                </a:solidFill>
              </a:rPr>
              <a:t> of Harassment </a:t>
            </a:r>
            <a:endParaRPr lang="en-GB" b="1" dirty="0">
              <a:solidFill>
                <a:srgbClr val="FF7DC7"/>
              </a:solidFill>
            </a:endParaRPr>
          </a:p>
        </p:txBody>
      </p: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5FB70A37-886F-4A8F-BC11-E08A4B6B3385}"/>
              </a:ext>
            </a:extLst>
          </p:cNvPr>
          <p:cNvSpPr/>
          <p:nvPr/>
        </p:nvSpPr>
        <p:spPr>
          <a:xfrm>
            <a:off x="2856895" y="4660598"/>
            <a:ext cx="230832" cy="175820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Star: 5 Points 39">
            <a:extLst>
              <a:ext uri="{FF2B5EF4-FFF2-40B4-BE49-F238E27FC236}">
                <a16:creationId xmlns:a16="http://schemas.microsoft.com/office/drawing/2014/main" id="{49E84485-15C9-4DA1-A4F9-27DCADEDABD5}"/>
              </a:ext>
            </a:extLst>
          </p:cNvPr>
          <p:cNvSpPr/>
          <p:nvPr/>
        </p:nvSpPr>
        <p:spPr>
          <a:xfrm>
            <a:off x="2856895" y="4257466"/>
            <a:ext cx="230832" cy="175820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Star: 5 Points 41">
            <a:extLst>
              <a:ext uri="{FF2B5EF4-FFF2-40B4-BE49-F238E27FC236}">
                <a16:creationId xmlns:a16="http://schemas.microsoft.com/office/drawing/2014/main" id="{3C8A83C8-C4A9-4C85-AE82-296CF301988A}"/>
              </a:ext>
            </a:extLst>
          </p:cNvPr>
          <p:cNvSpPr/>
          <p:nvPr/>
        </p:nvSpPr>
        <p:spPr>
          <a:xfrm>
            <a:off x="2856895" y="4044534"/>
            <a:ext cx="230832" cy="175820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5A6F00-8FB0-4168-8C1F-6DBF8FE87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091" y="4443821"/>
            <a:ext cx="280440" cy="213378"/>
          </a:xfrm>
          <a:prstGeom prst="rect">
            <a:avLst/>
          </a:prstGeom>
        </p:spPr>
      </p:pic>
      <p:sp>
        <p:nvSpPr>
          <p:cNvPr id="53" name="Star: 5 Points 52">
            <a:extLst>
              <a:ext uri="{FF2B5EF4-FFF2-40B4-BE49-F238E27FC236}">
                <a16:creationId xmlns:a16="http://schemas.microsoft.com/office/drawing/2014/main" id="{08F1CCF9-E3D5-41A5-B6F3-0F8CF2FB2C72}"/>
              </a:ext>
            </a:extLst>
          </p:cNvPr>
          <p:cNvSpPr/>
          <p:nvPr/>
        </p:nvSpPr>
        <p:spPr>
          <a:xfrm>
            <a:off x="2856895" y="3825716"/>
            <a:ext cx="230832" cy="175820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71C899-C024-4C4D-B4FD-57AA3B52BB3D}"/>
              </a:ext>
            </a:extLst>
          </p:cNvPr>
          <p:cNvSpPr txBox="1"/>
          <p:nvPr/>
        </p:nvSpPr>
        <p:spPr>
          <a:xfrm>
            <a:off x="3034743" y="4641821"/>
            <a:ext cx="2485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Pearson, 2010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675A60-BC6B-44E8-B7FB-73AB00991609}"/>
              </a:ext>
            </a:extLst>
          </p:cNvPr>
          <p:cNvSpPr txBox="1"/>
          <p:nvPr/>
        </p:nvSpPr>
        <p:spPr>
          <a:xfrm>
            <a:off x="3038196" y="3798693"/>
            <a:ext cx="1516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Bennett, 2013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5D86A5-B8ED-4CCC-8319-57D54BC852D1}"/>
              </a:ext>
            </a:extLst>
          </p:cNvPr>
          <p:cNvSpPr txBox="1"/>
          <p:nvPr/>
        </p:nvSpPr>
        <p:spPr>
          <a:xfrm>
            <a:off x="3046034" y="4012442"/>
            <a:ext cx="1296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>
                <a:solidFill>
                  <a:prstClr val="black"/>
                </a:solidFill>
              </a:rPr>
              <a:t>Busse, 2015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4FB274-460B-4397-A9FE-0D9545D39B18}"/>
              </a:ext>
            </a:extLst>
          </p:cNvPr>
          <p:cNvSpPr txBox="1"/>
          <p:nvPr/>
        </p:nvSpPr>
        <p:spPr>
          <a:xfrm>
            <a:off x="3046034" y="4226191"/>
            <a:ext cx="1609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>
                <a:solidFill>
                  <a:prstClr val="black"/>
                </a:solidFill>
              </a:rPr>
              <a:t>Ellison, 2013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923BF5-A399-4A10-A96C-76715636C848}"/>
              </a:ext>
            </a:extLst>
          </p:cNvPr>
          <p:cNvSpPr txBox="1"/>
          <p:nvPr/>
        </p:nvSpPr>
        <p:spPr>
          <a:xfrm>
            <a:off x="3046034" y="4434814"/>
            <a:ext cx="15341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>
                <a:solidFill>
                  <a:prstClr val="black"/>
                </a:solidFill>
              </a:rPr>
              <a:t>Proctor, 2013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FFD537-1456-4682-9EB6-AB6BE5786E39}"/>
              </a:ext>
            </a:extLst>
          </p:cNvPr>
          <p:cNvSpPr txBox="1"/>
          <p:nvPr/>
        </p:nvSpPr>
        <p:spPr>
          <a:xfrm>
            <a:off x="2493610" y="5223226"/>
            <a:ext cx="21574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</a:rPr>
              <a:t>Aware fandom changes due to technology and concerned about commercial fan exploitation, still great interest in how fans react</a:t>
            </a:r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F312D00B-33A2-4674-93B4-808E8BE20080}"/>
              </a:ext>
            </a:extLst>
          </p:cNvPr>
          <p:cNvSpPr/>
          <p:nvPr/>
        </p:nvSpPr>
        <p:spPr>
          <a:xfrm>
            <a:off x="6573699" y="5520372"/>
            <a:ext cx="263036" cy="211715"/>
          </a:xfrm>
          <a:prstGeom prst="star5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9110D5-8ABF-418C-92DD-34D01887A1AF}"/>
              </a:ext>
            </a:extLst>
          </p:cNvPr>
          <p:cNvSpPr txBox="1"/>
          <p:nvPr/>
        </p:nvSpPr>
        <p:spPr>
          <a:xfrm>
            <a:off x="5496486" y="4160710"/>
            <a:ext cx="28712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focus on respecting analyzed discourses and emphasizing writing, fail to comprehend harassment </a:t>
            </a:r>
            <a:endParaRPr lang="en-GB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820C8338-5587-42B7-B09E-A0FFE955A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695" y="5761909"/>
            <a:ext cx="317019" cy="243861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F1D3C933-AA26-4BF3-896B-A15C43D82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695" y="6035592"/>
            <a:ext cx="317019" cy="243861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573270B3-9422-45E9-9151-192EF272E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695" y="6296104"/>
            <a:ext cx="317019" cy="24386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9BC80602-2AB8-452C-912B-8D688087D5DB}"/>
              </a:ext>
            </a:extLst>
          </p:cNvPr>
          <p:cNvSpPr txBox="1"/>
          <p:nvPr/>
        </p:nvSpPr>
        <p:spPr>
          <a:xfrm>
            <a:off x="6815593" y="5776468"/>
            <a:ext cx="17769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Lammers, 2016</a:t>
            </a:r>
            <a:endParaRPr lang="en-GB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D3C0D92-EB77-4C1F-A28A-F3364E367F39}"/>
              </a:ext>
            </a:extLst>
          </p:cNvPr>
          <p:cNvSpPr txBox="1"/>
          <p:nvPr/>
        </p:nvSpPr>
        <p:spPr>
          <a:xfrm>
            <a:off x="6808307" y="6323840"/>
            <a:ext cx="988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>
                <a:solidFill>
                  <a:prstClr val="black"/>
                </a:solidFill>
              </a:rPr>
              <a:t>Moss, 1992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022A965-F3A5-46B8-811D-F6CB9E108BBB}"/>
              </a:ext>
            </a:extLst>
          </p:cNvPr>
          <p:cNvSpPr txBox="1"/>
          <p:nvPr/>
        </p:nvSpPr>
        <p:spPr>
          <a:xfrm>
            <a:off x="6808307" y="5512311"/>
            <a:ext cx="1769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>
                <a:solidFill>
                  <a:prstClr val="black"/>
                </a:solidFill>
              </a:rPr>
              <a:t>Chiseri-Strater, 1996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CDD5BD5-87A8-42B7-9CD0-FCC859C3047B}"/>
              </a:ext>
            </a:extLst>
          </p:cNvPr>
          <p:cNvSpPr txBox="1"/>
          <p:nvPr/>
        </p:nvSpPr>
        <p:spPr>
          <a:xfrm>
            <a:off x="6808307" y="6058082"/>
            <a:ext cx="2833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>
                <a:solidFill>
                  <a:prstClr val="black"/>
                </a:solidFill>
              </a:rPr>
              <a:t>Magnifico, Curwood, Lammers, 2015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6797749-E867-424B-A791-11A3C26A0608}"/>
              </a:ext>
            </a:extLst>
          </p:cNvPr>
          <p:cNvSpPr txBox="1"/>
          <p:nvPr/>
        </p:nvSpPr>
        <p:spPr>
          <a:xfrm>
            <a:off x="4277243" y="4914486"/>
            <a:ext cx="20105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Topics of non-academic writing</a:t>
            </a:r>
            <a:endParaRPr lang="en-GB" sz="900" dirty="0"/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E9B720DE-3E80-4529-A864-2AF8FD519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0654" y="3705527"/>
            <a:ext cx="359695" cy="347502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FEE87D09-DD53-4456-912C-A55C540A6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0677" y="4050288"/>
            <a:ext cx="359695" cy="347502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D2878F8A-E6AB-4921-BC0D-24942B240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0677" y="4376759"/>
            <a:ext cx="359695" cy="347502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55150A91-AE89-49A5-935E-42C26F1F5575}"/>
              </a:ext>
            </a:extLst>
          </p:cNvPr>
          <p:cNvSpPr txBox="1"/>
          <p:nvPr/>
        </p:nvSpPr>
        <p:spPr>
          <a:xfrm>
            <a:off x="10574025" y="3224503"/>
            <a:ext cx="16179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7DC7"/>
                </a:solidFill>
              </a:rPr>
              <a:t>Men use technology to abuse and harass women, silencing and victim blaming; academically we’re reluctant to cover harassment</a:t>
            </a:r>
            <a:endParaRPr lang="en-GB" sz="1400" dirty="0">
              <a:solidFill>
                <a:srgbClr val="FF7DC7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2F7C06C-F3C3-44F3-BDD1-CA0D0466B724}"/>
              </a:ext>
            </a:extLst>
          </p:cNvPr>
          <p:cNvSpPr txBox="1"/>
          <p:nvPr/>
        </p:nvSpPr>
        <p:spPr>
          <a:xfrm>
            <a:off x="8812118" y="4434813"/>
            <a:ext cx="2018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Salter, 2018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A1AA0051-AEEB-44D2-A5A9-AE4F34A69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2543" y="3394807"/>
            <a:ext cx="359695" cy="347502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AD5D563F-41FE-4B90-B44C-7954395D9600}"/>
              </a:ext>
            </a:extLst>
          </p:cNvPr>
          <p:cNvSpPr txBox="1"/>
          <p:nvPr/>
        </p:nvSpPr>
        <p:spPr>
          <a:xfrm>
            <a:off x="8787789" y="3416811"/>
            <a:ext cx="1554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>
                <a:solidFill>
                  <a:prstClr val="black"/>
                </a:solidFill>
              </a:rPr>
              <a:t>Herring, 1999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0B6CB0D-189A-4385-BD0A-D760AD85B352}"/>
              </a:ext>
            </a:extLst>
          </p:cNvPr>
          <p:cNvSpPr txBox="1"/>
          <p:nvPr/>
        </p:nvSpPr>
        <p:spPr>
          <a:xfrm>
            <a:off x="8787789" y="3758285"/>
            <a:ext cx="1074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>
                <a:solidFill>
                  <a:prstClr val="black"/>
                </a:solidFill>
              </a:rPr>
              <a:t>Jane, 2015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2C103E8-1C48-426B-AE2A-2C59DDD8DBF5}"/>
              </a:ext>
            </a:extLst>
          </p:cNvPr>
          <p:cNvSpPr txBox="1"/>
          <p:nvPr/>
        </p:nvSpPr>
        <p:spPr>
          <a:xfrm>
            <a:off x="8787789" y="4099285"/>
            <a:ext cx="2100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>
                <a:solidFill>
                  <a:prstClr val="black"/>
                </a:solidFill>
              </a:rPr>
              <a:t>Lumsden and Morgan, 2017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BD5CE88-39BD-4C8C-A185-7E81C3CE3075}"/>
              </a:ext>
            </a:extLst>
          </p:cNvPr>
          <p:cNvSpPr txBox="1"/>
          <p:nvPr/>
        </p:nvSpPr>
        <p:spPr>
          <a:xfrm rot="16200000">
            <a:off x="7601271" y="3697969"/>
            <a:ext cx="1487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Concerns ignored</a:t>
            </a:r>
            <a:endParaRPr lang="en-GB" sz="900" dirty="0"/>
          </a:p>
        </p:txBody>
      </p:sp>
      <p:sp>
        <p:nvSpPr>
          <p:cNvPr id="79" name="Star: 5 Points 78">
            <a:extLst>
              <a:ext uri="{FF2B5EF4-FFF2-40B4-BE49-F238E27FC236}">
                <a16:creationId xmlns:a16="http://schemas.microsoft.com/office/drawing/2014/main" id="{B9FE64A5-CB3E-46DD-9B41-614738DB554A}"/>
              </a:ext>
            </a:extLst>
          </p:cNvPr>
          <p:cNvSpPr/>
          <p:nvPr/>
        </p:nvSpPr>
        <p:spPr>
          <a:xfrm>
            <a:off x="5187259" y="2598132"/>
            <a:ext cx="332485" cy="270248"/>
          </a:xfrm>
          <a:prstGeom prst="star5">
            <a:avLst/>
          </a:prstGeom>
          <a:solidFill>
            <a:srgbClr val="2CC7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541BE0E-6A67-4F2B-AFAC-B79B1D9B8CFD}"/>
              </a:ext>
            </a:extLst>
          </p:cNvPr>
          <p:cNvSpPr txBox="1"/>
          <p:nvPr/>
        </p:nvSpPr>
        <p:spPr>
          <a:xfrm>
            <a:off x="5425915" y="2620962"/>
            <a:ext cx="1681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Archibald, et. al, 2014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487774A6-1288-4CB5-9A03-386C616B26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4508" y="2857139"/>
            <a:ext cx="377985" cy="310923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A15D01C7-720B-42C6-A57B-A0C3C2598B21}"/>
              </a:ext>
            </a:extLst>
          </p:cNvPr>
          <p:cNvSpPr txBox="1"/>
          <p:nvPr/>
        </p:nvSpPr>
        <p:spPr>
          <a:xfrm>
            <a:off x="5439608" y="2897819"/>
            <a:ext cx="1745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Saldana, 2015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193884-FEBA-4F5C-B924-6D45D6B47CB1}"/>
              </a:ext>
            </a:extLst>
          </p:cNvPr>
          <p:cNvSpPr txBox="1"/>
          <p:nvPr/>
        </p:nvSpPr>
        <p:spPr>
          <a:xfrm>
            <a:off x="4914373" y="3125953"/>
            <a:ext cx="3099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CC7DC"/>
                </a:solidFill>
              </a:rPr>
              <a:t>Approaches to coding and ways to quantify them for qualitative argument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85372A3-AE5F-4C04-93EC-725D1EF8824F}"/>
              </a:ext>
            </a:extLst>
          </p:cNvPr>
          <p:cNvSpPr txBox="1"/>
          <p:nvPr/>
        </p:nvSpPr>
        <p:spPr>
          <a:xfrm>
            <a:off x="3878443" y="130526"/>
            <a:ext cx="30536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Qualitative studies rely on ethics and consideration of both participants and researcher to shape methods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86" name="Star: 5 Points 85">
            <a:extLst>
              <a:ext uri="{FF2B5EF4-FFF2-40B4-BE49-F238E27FC236}">
                <a16:creationId xmlns:a16="http://schemas.microsoft.com/office/drawing/2014/main" id="{C6D14522-7FA2-4CCE-86D5-12404E9D5F3C}"/>
              </a:ext>
            </a:extLst>
          </p:cNvPr>
          <p:cNvSpPr/>
          <p:nvPr/>
        </p:nvSpPr>
        <p:spPr>
          <a:xfrm>
            <a:off x="3867497" y="845886"/>
            <a:ext cx="237023" cy="23279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C0C9556-1E08-44BF-95CD-17B6E2BF24FB}"/>
              </a:ext>
            </a:extLst>
          </p:cNvPr>
          <p:cNvSpPr txBox="1"/>
          <p:nvPr/>
        </p:nvSpPr>
        <p:spPr>
          <a:xfrm>
            <a:off x="4056900" y="1885027"/>
            <a:ext cx="2409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Mutula, 2011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F0C785F8-213D-4A69-A717-5F7EECB3D7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0587" y="1076067"/>
            <a:ext cx="274344" cy="280440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BF3229B2-6C4D-4D3A-8F01-3785E3A266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0587" y="1332892"/>
            <a:ext cx="274344" cy="280440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4A874F7E-F074-4739-B1FA-FC7B20DED0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9658" y="1570256"/>
            <a:ext cx="274344" cy="280440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64366CB2-05E2-4FB5-9822-14C07E88B8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9658" y="1843798"/>
            <a:ext cx="274344" cy="280440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7797326F-38A9-4FBF-B2D3-5962E1E3DD4E}"/>
              </a:ext>
            </a:extLst>
          </p:cNvPr>
          <p:cNvSpPr txBox="1"/>
          <p:nvPr/>
        </p:nvSpPr>
        <p:spPr>
          <a:xfrm>
            <a:off x="4041157" y="847959"/>
            <a:ext cx="1746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>
                <a:solidFill>
                  <a:prstClr val="black"/>
                </a:solidFill>
              </a:rPr>
              <a:t>Collins and Cooper, 2014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99BD773-97D3-485E-BCE3-D349704ADE76}"/>
              </a:ext>
            </a:extLst>
          </p:cNvPr>
          <p:cNvSpPr txBox="1"/>
          <p:nvPr/>
        </p:nvSpPr>
        <p:spPr>
          <a:xfrm>
            <a:off x="4049469" y="1112259"/>
            <a:ext cx="1290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dirty="0">
                <a:solidFill>
                  <a:prstClr val="black"/>
                </a:solidFill>
              </a:rPr>
              <a:t>Fahie, 2014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DA5ED31-9893-4245-BE30-0DC1412EA5B9}"/>
              </a:ext>
            </a:extLst>
          </p:cNvPr>
          <p:cNvSpPr txBox="1"/>
          <p:nvPr/>
        </p:nvSpPr>
        <p:spPr>
          <a:xfrm>
            <a:off x="4043574" y="1362998"/>
            <a:ext cx="2052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>
                <a:solidFill>
                  <a:prstClr val="black"/>
                </a:solidFill>
              </a:rPr>
              <a:t>Greckhamer and Cilesiz, 2014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D9442F6-7734-415B-9CD3-C627BF3B4020}"/>
              </a:ext>
            </a:extLst>
          </p:cNvPr>
          <p:cNvSpPr txBox="1"/>
          <p:nvPr/>
        </p:nvSpPr>
        <p:spPr>
          <a:xfrm>
            <a:off x="4054423" y="1598288"/>
            <a:ext cx="14800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>
                <a:solidFill>
                  <a:prstClr val="black"/>
                </a:solidFill>
              </a:rPr>
              <a:t>Miller, 2012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7D4E2F8-A850-41F4-895D-9F6E927BDD98}"/>
              </a:ext>
            </a:extLst>
          </p:cNvPr>
          <p:cNvSpPr txBox="1"/>
          <p:nvPr/>
        </p:nvSpPr>
        <p:spPr>
          <a:xfrm rot="1685076">
            <a:off x="6727604" y="2650613"/>
            <a:ext cx="20095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Harassment coded using MMR</a:t>
            </a:r>
            <a:endParaRPr lang="en-GB" sz="9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1A3F40B-BFA2-4675-BAD4-CB3DB7DD4219}"/>
              </a:ext>
            </a:extLst>
          </p:cNvPr>
          <p:cNvSpPr txBox="1"/>
          <p:nvPr/>
        </p:nvSpPr>
        <p:spPr>
          <a:xfrm rot="16200000">
            <a:off x="6019814" y="1335209"/>
            <a:ext cx="14367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Ethics similar</a:t>
            </a:r>
            <a:endParaRPr lang="en-GB" sz="900" dirty="0"/>
          </a:p>
        </p:txBody>
      </p:sp>
      <p:sp>
        <p:nvSpPr>
          <p:cNvPr id="100" name="Star: 5 Points 99">
            <a:extLst>
              <a:ext uri="{FF2B5EF4-FFF2-40B4-BE49-F238E27FC236}">
                <a16:creationId xmlns:a16="http://schemas.microsoft.com/office/drawing/2014/main" id="{5419D0F9-B2A5-40E5-B64C-16701F56CC7E}"/>
              </a:ext>
            </a:extLst>
          </p:cNvPr>
          <p:cNvSpPr/>
          <p:nvPr/>
        </p:nvSpPr>
        <p:spPr>
          <a:xfrm>
            <a:off x="8673183" y="130526"/>
            <a:ext cx="271596" cy="187661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84F1914-8BEE-40EA-A303-B1DF4A040C21}"/>
              </a:ext>
            </a:extLst>
          </p:cNvPr>
          <p:cNvSpPr txBox="1"/>
          <p:nvPr/>
        </p:nvSpPr>
        <p:spPr>
          <a:xfrm>
            <a:off x="8898751" y="108591"/>
            <a:ext cx="27006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Schultz, 2011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ABD1F22-9226-4BE5-8288-B7684ECBFC05}"/>
              </a:ext>
            </a:extLst>
          </p:cNvPr>
          <p:cNvSpPr txBox="1"/>
          <p:nvPr/>
        </p:nvSpPr>
        <p:spPr>
          <a:xfrm rot="20143427">
            <a:off x="7001050" y="653863"/>
            <a:ext cx="14060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Consider </a:t>
            </a:r>
            <a:r>
              <a:rPr lang="en-US" sz="900" dirty="0" err="1"/>
              <a:t>rhetorics</a:t>
            </a:r>
            <a:endParaRPr lang="en-GB" sz="9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B195E9A-6318-43C9-815C-0ACFC076B4FA}"/>
              </a:ext>
            </a:extLst>
          </p:cNvPr>
          <p:cNvSpPr txBox="1"/>
          <p:nvPr/>
        </p:nvSpPr>
        <p:spPr>
          <a:xfrm rot="1971574">
            <a:off x="8405553" y="881246"/>
            <a:ext cx="11086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Digital community</a:t>
            </a:r>
            <a:endParaRPr lang="en-GB" sz="9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A7BF730-9AC9-4A15-9153-5C4F07854910}"/>
              </a:ext>
            </a:extLst>
          </p:cNvPr>
          <p:cNvSpPr txBox="1"/>
          <p:nvPr/>
        </p:nvSpPr>
        <p:spPr>
          <a:xfrm>
            <a:off x="9253882" y="322666"/>
            <a:ext cx="2571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US" sz="14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rhetorics</a:t>
            </a:r>
            <a:r>
              <a:rPr lang="en-US" sz="1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need to be considered about Voltron</a:t>
            </a:r>
            <a:endParaRPr lang="en-GB" sz="1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15EEF0F-9BDB-42FE-A777-B9C7B2BBF984}"/>
              </a:ext>
            </a:extLst>
          </p:cNvPr>
          <p:cNvSpPr txBox="1"/>
          <p:nvPr/>
        </p:nvSpPr>
        <p:spPr>
          <a:xfrm>
            <a:off x="0" y="1"/>
            <a:ext cx="3491391" cy="1336188"/>
          </a:xfrm>
          <a:prstGeom prst="rect">
            <a:avLst/>
          </a:prstGeom>
          <a:noFill/>
          <a:ln>
            <a:solidFill>
              <a:srgbClr val="FF7DC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rgbClr val="FF0000"/>
                </a:solidFill>
              </a:rPr>
              <a:t>Voltron</a:t>
            </a:r>
            <a:r>
              <a:rPr lang="en-US" sz="3200" i="1" dirty="0"/>
              <a:t>: </a:t>
            </a:r>
            <a:r>
              <a:rPr lang="en-US" sz="3200" i="1" dirty="0">
                <a:solidFill>
                  <a:srgbClr val="FFC000"/>
                </a:solidFill>
              </a:rPr>
              <a:t>Legendary </a:t>
            </a:r>
            <a:r>
              <a:rPr lang="en-US" sz="3200" i="1" dirty="0">
                <a:solidFill>
                  <a:srgbClr val="0070C0"/>
                </a:solidFill>
              </a:rPr>
              <a:t>Literature</a:t>
            </a:r>
            <a:r>
              <a:rPr lang="en-US" sz="3200" i="1" dirty="0"/>
              <a:t> </a:t>
            </a:r>
            <a:r>
              <a:rPr lang="en-US" sz="3200" i="1" dirty="0">
                <a:solidFill>
                  <a:schemeClr val="accent6"/>
                </a:solidFill>
              </a:rPr>
              <a:t>Map</a:t>
            </a:r>
          </a:p>
          <a:p>
            <a:pPr algn="ctr"/>
            <a:r>
              <a:rPr lang="en-US" sz="1600" i="1" dirty="0">
                <a:solidFill>
                  <a:srgbClr val="2CC7DC"/>
                </a:solidFill>
              </a:rPr>
              <a:t>Renee Ann Drouin</a:t>
            </a:r>
            <a:endParaRPr lang="en-GB" sz="1400" i="1" dirty="0">
              <a:solidFill>
                <a:srgbClr val="2CC7DC"/>
              </a:solidFill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F5B2FF6A-F6C5-4D2B-BD74-97887C75A6A3}"/>
              </a:ext>
            </a:extLst>
          </p:cNvPr>
          <p:cNvSpPr txBox="1"/>
          <p:nvPr/>
        </p:nvSpPr>
        <p:spPr>
          <a:xfrm>
            <a:off x="8197222" y="1333022"/>
            <a:ext cx="13765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6"/>
                </a:solidFill>
              </a:rPr>
              <a:t>Digital methods have unique challenges, opportunities, and ethical dilemmas 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108" name="Star: 5 Points 107">
            <a:extLst>
              <a:ext uri="{FF2B5EF4-FFF2-40B4-BE49-F238E27FC236}">
                <a16:creationId xmlns:a16="http://schemas.microsoft.com/office/drawing/2014/main" id="{08E78EF5-7D7A-4994-9F5D-51F624004E32}"/>
              </a:ext>
            </a:extLst>
          </p:cNvPr>
          <p:cNvSpPr/>
          <p:nvPr/>
        </p:nvSpPr>
        <p:spPr>
          <a:xfrm>
            <a:off x="9503779" y="1510069"/>
            <a:ext cx="317351" cy="236427"/>
          </a:xfrm>
          <a:prstGeom prst="star5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id="{B603258D-0960-45AF-BF9A-ED4684F8DA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6558" y="2294041"/>
            <a:ext cx="365792" cy="274344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5A0FB773-C421-40A5-A2AC-E1BA0DB3E3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0092" y="2034803"/>
            <a:ext cx="365792" cy="274344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5F503618-AC04-48A4-A2E1-E7E12B0DA7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9558" y="1756528"/>
            <a:ext cx="365792" cy="274344"/>
          </a:xfrm>
          <a:prstGeom prst="rect">
            <a:avLst/>
          </a:prstGeom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4B3435B0-D01F-4EE6-B967-0833A6747314}"/>
              </a:ext>
            </a:extLst>
          </p:cNvPr>
          <p:cNvSpPr txBox="1"/>
          <p:nvPr/>
        </p:nvSpPr>
        <p:spPr>
          <a:xfrm>
            <a:off x="9763436" y="2336676"/>
            <a:ext cx="1335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Steinmetz, 2012 </a:t>
            </a:r>
          </a:p>
          <a:p>
            <a:br>
              <a:rPr lang="en-GB" sz="1200" dirty="0"/>
            </a:br>
            <a:endParaRPr lang="en-GB" sz="12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EBF9E6D-C60E-472B-B815-26006F4ACB75}"/>
              </a:ext>
            </a:extLst>
          </p:cNvPr>
          <p:cNvSpPr txBox="1"/>
          <p:nvPr/>
        </p:nvSpPr>
        <p:spPr>
          <a:xfrm>
            <a:off x="9763436" y="1515215"/>
            <a:ext cx="1522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>
                <a:solidFill>
                  <a:prstClr val="black"/>
                </a:solidFill>
              </a:rPr>
              <a:t>Boydell, et. al, 2014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921759A-CF01-4FE8-8812-74C5426105B2}"/>
              </a:ext>
            </a:extLst>
          </p:cNvPr>
          <p:cNvSpPr txBox="1"/>
          <p:nvPr/>
        </p:nvSpPr>
        <p:spPr>
          <a:xfrm>
            <a:off x="9746581" y="1795493"/>
            <a:ext cx="2571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>
                <a:solidFill>
                  <a:prstClr val="black"/>
                </a:solidFill>
              </a:rPr>
              <a:t>Costello, McDermott, Wallace, 2017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FD92DFD-CFA9-4320-8E0C-E4D4DBA947E3}"/>
              </a:ext>
            </a:extLst>
          </p:cNvPr>
          <p:cNvSpPr txBox="1"/>
          <p:nvPr/>
        </p:nvSpPr>
        <p:spPr>
          <a:xfrm>
            <a:off x="9763436" y="2064194"/>
            <a:ext cx="20973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 err="1">
                <a:solidFill>
                  <a:prstClr val="black"/>
                </a:solidFill>
              </a:rPr>
              <a:t>Palys</a:t>
            </a:r>
            <a:r>
              <a:rPr lang="en-GB" sz="1200" dirty="0">
                <a:solidFill>
                  <a:prstClr val="black"/>
                </a:solidFill>
              </a:rPr>
              <a:t> and Atchison, 2012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1EDA4CEE-508C-492A-9A23-A76C0EF1FC27}"/>
              </a:ext>
            </a:extLst>
          </p:cNvPr>
          <p:cNvSpPr txBox="1"/>
          <p:nvPr/>
        </p:nvSpPr>
        <p:spPr>
          <a:xfrm>
            <a:off x="9845350" y="5473005"/>
            <a:ext cx="2328918" cy="138499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Claim: Due to the gaps in scholarship about female harassment and expectations of safety in online writing within academia, I use fandom studies and qualitative analysis to explore the Voltron fandom on </a:t>
            </a:r>
            <a:r>
              <a:rPr lang="en-US" sz="1200" dirty="0" err="1"/>
              <a:t>tumblr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020815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335</Words>
  <Application>Microsoft Office PowerPoint</Application>
  <PresentationFormat>Widescreen</PresentationFormat>
  <Paragraphs>61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Renee Ann</dc:creator>
  <cp:lastModifiedBy>Renee Ann</cp:lastModifiedBy>
  <cp:revision>23</cp:revision>
  <dcterms:created xsi:type="dcterms:W3CDTF">2018-10-31T04:49:15Z</dcterms:created>
  <dcterms:modified xsi:type="dcterms:W3CDTF">2018-10-31T20:07:00Z</dcterms:modified>
</cp:coreProperties>
</file>