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8" r:id="rId2"/>
    <p:sldId id="260" r:id="rId3"/>
    <p:sldId id="288" r:id="rId4"/>
    <p:sldId id="259" r:id="rId5"/>
    <p:sldId id="257" r:id="rId6"/>
    <p:sldId id="277" r:id="rId7"/>
    <p:sldId id="289" r:id="rId8"/>
    <p:sldId id="265" r:id="rId9"/>
    <p:sldId id="268" r:id="rId10"/>
    <p:sldId id="273" r:id="rId11"/>
    <p:sldId id="274" r:id="rId12"/>
    <p:sldId id="275" r:id="rId13"/>
    <p:sldId id="276" r:id="rId14"/>
    <p:sldId id="290" r:id="rId15"/>
    <p:sldId id="292" r:id="rId16"/>
    <p:sldId id="278" r:id="rId17"/>
    <p:sldId id="279" r:id="rId18"/>
    <p:sldId id="282" r:id="rId19"/>
    <p:sldId id="280" r:id="rId20"/>
    <p:sldId id="281" r:id="rId21"/>
    <p:sldId id="285" r:id="rId22"/>
    <p:sldId id="286" r:id="rId23"/>
    <p:sldId id="283" r:id="rId24"/>
    <p:sldId id="287" r:id="rId25"/>
    <p:sldId id="293" r:id="rId26"/>
    <p:sldId id="294" r:id="rId27"/>
    <p:sldId id="266" r:id="rId28"/>
    <p:sldId id="29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60" autoAdjust="0"/>
    <p:restoredTop sz="94660"/>
  </p:normalViewPr>
  <p:slideViewPr>
    <p:cSldViewPr snapToGrid="0">
      <p:cViewPr varScale="1">
        <p:scale>
          <a:sx n="68" d="100"/>
          <a:sy n="68" d="100"/>
        </p:scale>
        <p:origin x="8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E5F262-BBD8-4BE7-9ED5-3E931512E8F2}" type="datetimeFigureOut">
              <a:rPr lang="en-GB" smtClean="0"/>
              <a:t>31/03/2018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0ED450-0961-4A07-94B9-292656C48A0C}" type="slidenum">
              <a:rPr lang="en-GB" smtClean="0"/>
              <a:t>‹#›</a:t>
            </a:fld>
            <a:endParaRPr lang="en-GB"/>
          </a:p>
        </p:txBody>
      </p:sp>
    </p:spTree>
    <p:extLst>
      <p:ext uri="{BB962C8B-B14F-4D97-AF65-F5344CB8AC3E}">
        <p14:creationId xmlns:p14="http://schemas.microsoft.com/office/powerpoint/2010/main" val="2557017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ITS KIND</a:t>
            </a:r>
            <a:endParaRPr lang="en-GB" dirty="0"/>
          </a:p>
        </p:txBody>
      </p:sp>
      <p:sp>
        <p:nvSpPr>
          <p:cNvPr id="4" name="Slide Number Placeholder 3"/>
          <p:cNvSpPr>
            <a:spLocks noGrp="1"/>
          </p:cNvSpPr>
          <p:nvPr>
            <p:ph type="sldNum" sz="quarter" idx="10"/>
          </p:nvPr>
        </p:nvSpPr>
        <p:spPr/>
        <p:txBody>
          <a:bodyPr/>
          <a:lstStyle/>
          <a:p>
            <a:fld id="{7B0ED450-0961-4A07-94B9-292656C48A0C}" type="slidenum">
              <a:rPr lang="en-GB" smtClean="0"/>
              <a:t>5</a:t>
            </a:fld>
            <a:endParaRPr lang="en-GB"/>
          </a:p>
        </p:txBody>
      </p:sp>
    </p:spTree>
    <p:extLst>
      <p:ext uri="{BB962C8B-B14F-4D97-AF65-F5344CB8AC3E}">
        <p14:creationId xmlns:p14="http://schemas.microsoft.com/office/powerpoint/2010/main" val="3551349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C06DB-803F-4A66-ADD4-D4EA35DC34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1B3DC9-9E63-4343-B90D-1CFDE346E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97680F-9175-4A12-8583-F47CC566120D}"/>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0FAC82C2-D21E-45E5-B1D2-B222A7B2F0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F04877-8A21-4831-8EA2-2432EC9E782B}"/>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216917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3E19-C299-4A44-9A7D-887BB8E899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8F3908-FF13-4B37-AC15-A586BB9B4E6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AB8F2F-F611-4430-AC08-82011F1FA9C4}"/>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4095A2B7-6134-46E7-AE73-071904E1B5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75E956-2698-43EE-9B28-B004CD294B10}"/>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449146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973D-C54B-408C-A775-015B790E29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67EB47-6B2E-4778-A84D-021D84F17E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B971490-BAFC-49EA-9D94-907F1F746FC7}"/>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3A0C66E7-96EB-4D17-AD22-9ED4373201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7E2010-E389-409E-8CF8-4FA274D34D3D}"/>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110035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797E-B4AD-46A6-92B2-D6DD3B19BE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28F0FD-2CA3-47E1-B1A8-967EBE1D524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F8363D-00AC-4EE6-8113-62B8BC55D77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1B828C-5D80-4963-9C47-411EA37E7A3E}"/>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6" name="Footer Placeholder 5">
            <a:extLst>
              <a:ext uri="{FF2B5EF4-FFF2-40B4-BE49-F238E27FC236}">
                <a16:creationId xmlns:a16="http://schemas.microsoft.com/office/drawing/2014/main" id="{A188934C-66D7-42D2-8256-9A77B46286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3A0D75-5EDF-47AA-8C59-C00C8D5EDBC5}"/>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340622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63C8-4158-4428-8D26-0D8939AE3D9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A962FE-D85A-4C79-9A48-F44C85A953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49652E0-6B7A-4205-8B0C-2AE7D69897B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B63C790-DFDC-4A57-A97A-258C3FEA6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2DEC9D-154E-40AF-82E5-3B72C70D115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7C8ED59-8B7D-4E2D-92D1-6F4B2A9BC853}"/>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8" name="Footer Placeholder 7">
            <a:extLst>
              <a:ext uri="{FF2B5EF4-FFF2-40B4-BE49-F238E27FC236}">
                <a16:creationId xmlns:a16="http://schemas.microsoft.com/office/drawing/2014/main" id="{1FE53BD8-024D-4537-A800-EEF65F4FA24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F70337-0E86-41AC-BC6F-AFF10252F8C6}"/>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3028416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3F91A-87F8-4967-BA8B-9BF3B7A493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7690B0F-2C49-4879-B6B5-B90254411104}"/>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4" name="Footer Placeholder 3">
            <a:extLst>
              <a:ext uri="{FF2B5EF4-FFF2-40B4-BE49-F238E27FC236}">
                <a16:creationId xmlns:a16="http://schemas.microsoft.com/office/drawing/2014/main" id="{B3D52E6F-379F-4A73-9FB0-D2B2623EF20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7CD7D8-393B-4443-8B6C-24778181A898}"/>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149505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002A6-5287-4B08-A90F-9355F5DEC2F4}"/>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3" name="Footer Placeholder 2">
            <a:extLst>
              <a:ext uri="{FF2B5EF4-FFF2-40B4-BE49-F238E27FC236}">
                <a16:creationId xmlns:a16="http://schemas.microsoft.com/office/drawing/2014/main" id="{830F474C-7843-4A7A-B4F5-CE6385EAD0D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76B6EFE-4E26-424A-AA9B-CF58426363E6}"/>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4273681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A565F-DE14-4B69-BC4D-0B2673712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C841A2-A953-4EEC-9741-0C59033219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F000493-828E-4422-B145-E7E29E5D05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DA9873-C5B8-4EE8-8D62-4B0CE094576F}"/>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6" name="Footer Placeholder 5">
            <a:extLst>
              <a:ext uri="{FF2B5EF4-FFF2-40B4-BE49-F238E27FC236}">
                <a16:creationId xmlns:a16="http://schemas.microsoft.com/office/drawing/2014/main" id="{CA1F9B69-EFEB-445D-AC1D-06C09383EF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D75FBF-9AEE-4170-AD57-D3CBE52BB2AD}"/>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177105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95A4-3A95-4DE9-9C35-4DDD50B91F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63E14D5-9588-4C18-B531-27AC5BAA7A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5576537-80E6-4567-9722-15F6F3F66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8AFD7A-DB32-48AC-AA62-D5145FAE7C73}"/>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6" name="Footer Placeholder 5">
            <a:extLst>
              <a:ext uri="{FF2B5EF4-FFF2-40B4-BE49-F238E27FC236}">
                <a16:creationId xmlns:a16="http://schemas.microsoft.com/office/drawing/2014/main" id="{10F0D43D-5C9C-4923-B956-662F87D25D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B5C506-9105-4411-A2D2-8A630E08F35E}"/>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128443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A88A-D0BF-4C40-991D-A5BDD292522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BCAD23-C32B-47D2-BAA1-20E83B7C23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D552B4-4B17-473F-9DDA-01F103F9AE72}"/>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22C9A352-F9B8-4C0F-9158-71F0339791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38EA2C-1F16-40F5-94A5-34CE4B54FEE6}"/>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2679014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868552-4403-4270-B277-A391E3C4F3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E3037C-092A-4903-8B45-310288BBAF3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4075DC-8BA4-4A73-844A-BCE2456E7803}"/>
              </a:ext>
            </a:extLst>
          </p:cNvPr>
          <p:cNvSpPr>
            <a:spLocks noGrp="1"/>
          </p:cNvSpPr>
          <p:nvPr>
            <p:ph type="dt" sz="half" idx="10"/>
          </p:nvPr>
        </p:nvSpPr>
        <p:spPr/>
        <p:txBody>
          <a:body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3AECA2B9-2AE9-4E92-8945-F3A9C2B65B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FCBFE-A8F4-45ED-B3B4-E19A6DEC8963}"/>
              </a:ext>
            </a:extLst>
          </p:cNvPr>
          <p:cNvSpPr>
            <a:spLocks noGrp="1"/>
          </p:cNvSpPr>
          <p:nvPr>
            <p:ph type="sldNum" sz="quarter" idx="12"/>
          </p:nvPr>
        </p:nvSpPr>
        <p:spPr/>
        <p:txBody>
          <a:bodyPr/>
          <a:lstStyle/>
          <a:p>
            <a:fld id="{935B08E4-5AEB-44F0-A987-DAEC2FDFED29}" type="slidenum">
              <a:rPr lang="en-GB" smtClean="0"/>
              <a:t>‹#›</a:t>
            </a:fld>
            <a:endParaRPr lang="en-GB"/>
          </a:p>
        </p:txBody>
      </p:sp>
    </p:spTree>
    <p:extLst>
      <p:ext uri="{BB962C8B-B14F-4D97-AF65-F5344CB8AC3E}">
        <p14:creationId xmlns:p14="http://schemas.microsoft.com/office/powerpoint/2010/main" val="3451738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9F1ABE-FD6E-4370-9CF8-AA7F496A6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3642CF-68CB-4948-8CD2-0D05C5DD09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EAC3BB-BB9F-49F3-894B-C987D69DBE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99089-EC21-414D-9BAA-D006F83572B8}" type="datetimeFigureOut">
              <a:rPr lang="en-GB" smtClean="0"/>
              <a:t>31/03/2018</a:t>
            </a:fld>
            <a:endParaRPr lang="en-GB"/>
          </a:p>
        </p:txBody>
      </p:sp>
      <p:sp>
        <p:nvSpPr>
          <p:cNvPr id="5" name="Footer Placeholder 4">
            <a:extLst>
              <a:ext uri="{FF2B5EF4-FFF2-40B4-BE49-F238E27FC236}">
                <a16:creationId xmlns:a16="http://schemas.microsoft.com/office/drawing/2014/main" id="{FC3A59FA-CE72-4B27-816B-EFE9E8BC51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FDCB28D-C51F-4252-8A15-E79825F11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B08E4-5AEB-44F0-A987-DAEC2FDFED29}" type="slidenum">
              <a:rPr lang="en-GB" smtClean="0"/>
              <a:t>‹#›</a:t>
            </a:fld>
            <a:endParaRPr lang="en-GB"/>
          </a:p>
        </p:txBody>
      </p:sp>
    </p:spTree>
    <p:extLst>
      <p:ext uri="{BB962C8B-B14F-4D97-AF65-F5344CB8AC3E}">
        <p14:creationId xmlns:p14="http://schemas.microsoft.com/office/powerpoint/2010/main" val="556554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47C6-3922-42BD-AD07-A0CE75F3A593}"/>
              </a:ext>
            </a:extLst>
          </p:cNvPr>
          <p:cNvSpPr>
            <a:spLocks noGrp="1"/>
          </p:cNvSpPr>
          <p:nvPr>
            <p:ph type="ctrTitle"/>
          </p:nvPr>
        </p:nvSpPr>
        <p:spPr>
          <a:xfrm>
            <a:off x="271975" y="166079"/>
            <a:ext cx="11648049" cy="2387600"/>
          </a:xfrm>
        </p:spPr>
        <p:txBody>
          <a:bodyPr>
            <a:normAutofit fontScale="90000"/>
          </a:bodyPr>
          <a:lstStyle/>
          <a:p>
            <a:r>
              <a:rPr lang="en-US" dirty="0">
                <a:solidFill>
                  <a:schemeClr val="bg1"/>
                </a:solidFill>
              </a:rPr>
              <a:t>Domestic Battles and Mutilated Mothers: Gendered Conflicts of </a:t>
            </a:r>
            <a:r>
              <a:rPr lang="en-US" i="1" dirty="0">
                <a:solidFill>
                  <a:schemeClr val="bg1"/>
                </a:solidFill>
              </a:rPr>
              <a:t>Resident Evil</a:t>
            </a:r>
            <a:r>
              <a:rPr lang="en-US" dirty="0">
                <a:solidFill>
                  <a:schemeClr val="bg1"/>
                </a:solidFill>
              </a:rPr>
              <a:t>’s Experimentation</a:t>
            </a:r>
            <a:endParaRPr lang="en-GB" dirty="0">
              <a:solidFill>
                <a:schemeClr val="bg1"/>
              </a:solidFill>
            </a:endParaRPr>
          </a:p>
        </p:txBody>
      </p:sp>
      <p:sp>
        <p:nvSpPr>
          <p:cNvPr id="3" name="Subtitle 2">
            <a:extLst>
              <a:ext uri="{FF2B5EF4-FFF2-40B4-BE49-F238E27FC236}">
                <a16:creationId xmlns:a16="http://schemas.microsoft.com/office/drawing/2014/main" id="{E6C9AC26-1B23-4D47-8557-4B9864DB44DF}"/>
              </a:ext>
            </a:extLst>
          </p:cNvPr>
          <p:cNvSpPr>
            <a:spLocks noGrp="1"/>
          </p:cNvSpPr>
          <p:nvPr>
            <p:ph type="subTitle" idx="1"/>
          </p:nvPr>
        </p:nvSpPr>
        <p:spPr>
          <a:xfrm>
            <a:off x="126608" y="6087011"/>
            <a:ext cx="11816863" cy="492443"/>
          </a:xfrm>
        </p:spPr>
        <p:txBody>
          <a:bodyPr/>
          <a:lstStyle/>
          <a:p>
            <a:r>
              <a:rPr lang="en-US" dirty="0">
                <a:solidFill>
                  <a:schemeClr val="bg1"/>
                </a:solidFill>
              </a:rPr>
              <a:t>Renee Ann Drouin 								drouinr@bgsu.edu</a:t>
            </a:r>
          </a:p>
          <a:p>
            <a:endParaRPr lang="en-GB" dirty="0"/>
          </a:p>
        </p:txBody>
      </p:sp>
    </p:spTree>
    <p:extLst>
      <p:ext uri="{BB962C8B-B14F-4D97-AF65-F5344CB8AC3E}">
        <p14:creationId xmlns:p14="http://schemas.microsoft.com/office/powerpoint/2010/main" val="2315629899"/>
      </p:ext>
    </p:extLst>
  </p:cSld>
  <p:clrMapOvr>
    <a:masterClrMapping/>
  </p:clrMapOvr>
  <mc:AlternateContent xmlns:mc="http://schemas.openxmlformats.org/markup-compatibility/2006" xmlns:p14="http://schemas.microsoft.com/office/powerpoint/2010/main">
    <mc:Choice Requires="p14">
      <p:transition spd="slow" p14:dur="2000" advTm="19637"/>
    </mc:Choice>
    <mc:Fallback xmlns="">
      <p:transition spd="slow" advTm="196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50853-D28F-4C8A-9C78-D45DFF26BF5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FBA4148-859D-4C6A-BA68-49491BFA5697}"/>
              </a:ext>
            </a:extLst>
          </p:cNvPr>
          <p:cNvSpPr>
            <a:spLocks noGrp="1"/>
          </p:cNvSpPr>
          <p:nvPr>
            <p:ph idx="1"/>
          </p:nvPr>
        </p:nvSpPr>
        <p:spPr>
          <a:xfrm>
            <a:off x="5866228" y="1825625"/>
            <a:ext cx="5487572" cy="4351338"/>
          </a:xfrm>
        </p:spPr>
        <p:txBody>
          <a:bodyPr/>
          <a:lstStyle/>
          <a:p>
            <a:endParaRPr lang="en-GB" dirty="0"/>
          </a:p>
        </p:txBody>
      </p:sp>
      <p:pic>
        <p:nvPicPr>
          <p:cNvPr id="4" name="Picture 3">
            <a:extLst>
              <a:ext uri="{FF2B5EF4-FFF2-40B4-BE49-F238E27FC236}">
                <a16:creationId xmlns:a16="http://schemas.microsoft.com/office/drawing/2014/main" id="{D36EACA3-5921-4D9B-8965-7804B0E2FD93}"/>
              </a:ext>
            </a:extLst>
          </p:cNvPr>
          <p:cNvPicPr>
            <a:picLocks noChangeAspect="1"/>
          </p:cNvPicPr>
          <p:nvPr/>
        </p:nvPicPr>
        <p:blipFill>
          <a:blip r:embed="rId2"/>
          <a:stretch>
            <a:fillRect/>
          </a:stretch>
        </p:blipFill>
        <p:spPr>
          <a:xfrm>
            <a:off x="0" y="-450166"/>
            <a:ext cx="12192000" cy="6858000"/>
          </a:xfrm>
          <a:prstGeom prst="rect">
            <a:avLst/>
          </a:prstGeom>
        </p:spPr>
      </p:pic>
      <p:sp>
        <p:nvSpPr>
          <p:cNvPr id="5" name="TextBox 4">
            <a:extLst>
              <a:ext uri="{FF2B5EF4-FFF2-40B4-BE49-F238E27FC236}">
                <a16:creationId xmlns:a16="http://schemas.microsoft.com/office/drawing/2014/main" id="{8A46B3AD-7996-4DCF-964C-8F099B57E2F9}"/>
              </a:ext>
            </a:extLst>
          </p:cNvPr>
          <p:cNvSpPr txBox="1"/>
          <p:nvPr/>
        </p:nvSpPr>
        <p:spPr>
          <a:xfrm>
            <a:off x="1657643" y="422030"/>
            <a:ext cx="8876714" cy="1569660"/>
          </a:xfrm>
          <a:prstGeom prst="rect">
            <a:avLst/>
          </a:prstGeom>
          <a:solidFill>
            <a:schemeClr val="tx1"/>
          </a:solidFill>
        </p:spPr>
        <p:txBody>
          <a:bodyPr wrap="square" rtlCol="0">
            <a:spAutoFit/>
          </a:bodyPr>
          <a:lstStyle/>
          <a:p>
            <a:pPr marL="457200" indent="-457200">
              <a:buFont typeface="Arial" panose="020B0604020202020204" pitchFamily="34" charset="0"/>
              <a:buChar char="•"/>
            </a:pPr>
            <a:r>
              <a:rPr lang="en-US" sz="3200" dirty="0">
                <a:solidFill>
                  <a:srgbClr val="FF0000"/>
                </a:solidFill>
              </a:rPr>
              <a:t>Try to get over my obsession with </a:t>
            </a:r>
            <a:r>
              <a:rPr lang="en-US" sz="3200" i="1" dirty="0">
                <a:solidFill>
                  <a:srgbClr val="FF0000"/>
                </a:solidFill>
              </a:rPr>
              <a:t>Resident Evil</a:t>
            </a:r>
          </a:p>
          <a:p>
            <a:pPr marL="457200" indent="-457200">
              <a:buFont typeface="Arial" panose="020B0604020202020204" pitchFamily="34" charset="0"/>
              <a:buChar char="•"/>
            </a:pPr>
            <a:r>
              <a:rPr lang="en-US" sz="3200" dirty="0">
                <a:solidFill>
                  <a:srgbClr val="FF0000"/>
                </a:solidFill>
              </a:rPr>
              <a:t>Analyze how location and physicality impacts the killing efforts of villainous women</a:t>
            </a:r>
          </a:p>
        </p:txBody>
      </p:sp>
    </p:spTree>
    <p:extLst>
      <p:ext uri="{BB962C8B-B14F-4D97-AF65-F5344CB8AC3E}">
        <p14:creationId xmlns:p14="http://schemas.microsoft.com/office/powerpoint/2010/main" val="1492287729"/>
      </p:ext>
    </p:extLst>
  </p:cSld>
  <p:clrMapOvr>
    <a:masterClrMapping/>
  </p:clrMapOvr>
  <mc:AlternateContent xmlns:mc="http://schemas.openxmlformats.org/markup-compatibility/2006" xmlns:p14="http://schemas.microsoft.com/office/powerpoint/2010/main">
    <mc:Choice Requires="p14">
      <p:transition spd="slow" p14:dur="2000" advTm="28601"/>
    </mc:Choice>
    <mc:Fallback xmlns="">
      <p:transition spd="slow" advTm="2860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6C8C-2357-434F-94DE-85AD50A3F4A5}"/>
              </a:ext>
            </a:extLst>
          </p:cNvPr>
          <p:cNvSpPr>
            <a:spLocks noGrp="1"/>
          </p:cNvSpPr>
          <p:nvPr>
            <p:ph type="title"/>
          </p:nvPr>
        </p:nvSpPr>
        <p:spPr/>
        <p:txBody>
          <a:bodyPr/>
          <a:lstStyle/>
          <a:p>
            <a:r>
              <a:rPr lang="en-US" dirty="0">
                <a:solidFill>
                  <a:schemeClr val="bg1"/>
                </a:solidFill>
              </a:rPr>
              <a:t>How feminist is survival horror?</a:t>
            </a:r>
            <a:endParaRPr lang="en-GB" dirty="0">
              <a:solidFill>
                <a:schemeClr val="bg1"/>
              </a:solidFill>
            </a:endParaRPr>
          </a:p>
        </p:txBody>
      </p:sp>
      <p:sp>
        <p:nvSpPr>
          <p:cNvPr id="3" name="Text Placeholder 2">
            <a:extLst>
              <a:ext uri="{FF2B5EF4-FFF2-40B4-BE49-F238E27FC236}">
                <a16:creationId xmlns:a16="http://schemas.microsoft.com/office/drawing/2014/main" id="{180E8F49-2B35-4E03-B079-D2E0D6CD6877}"/>
              </a:ext>
            </a:extLst>
          </p:cNvPr>
          <p:cNvSpPr>
            <a:spLocks noGrp="1"/>
          </p:cNvSpPr>
          <p:nvPr>
            <p:ph type="body" idx="1"/>
          </p:nvPr>
        </p:nvSpPr>
        <p:spPr/>
        <p:txBody>
          <a:bodyPr/>
          <a:lstStyle/>
          <a:p>
            <a:r>
              <a:rPr lang="en-US" dirty="0">
                <a:solidFill>
                  <a:schemeClr val="bg1"/>
                </a:solidFill>
              </a:rPr>
              <a:t>The beginning of </a:t>
            </a:r>
            <a:r>
              <a:rPr lang="en-US">
                <a:solidFill>
                  <a:schemeClr val="bg1"/>
                </a:solidFill>
              </a:rPr>
              <a:t>my nightmare</a:t>
            </a:r>
            <a:endParaRPr lang="en-GB" dirty="0">
              <a:solidFill>
                <a:schemeClr val="bg1"/>
              </a:solidFill>
            </a:endParaRPr>
          </a:p>
        </p:txBody>
      </p:sp>
    </p:spTree>
    <p:extLst>
      <p:ext uri="{BB962C8B-B14F-4D97-AF65-F5344CB8AC3E}">
        <p14:creationId xmlns:p14="http://schemas.microsoft.com/office/powerpoint/2010/main" val="167200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D719-6F48-4811-B430-4599A8BC24B1}"/>
              </a:ext>
            </a:extLst>
          </p:cNvPr>
          <p:cNvSpPr>
            <a:spLocks noGrp="1"/>
          </p:cNvSpPr>
          <p:nvPr>
            <p:ph type="title"/>
          </p:nvPr>
        </p:nvSpPr>
        <p:spPr>
          <a:xfrm>
            <a:off x="838200" y="365125"/>
            <a:ext cx="10767646" cy="1325563"/>
          </a:xfrm>
        </p:spPr>
        <p:txBody>
          <a:bodyPr/>
          <a:lstStyle/>
          <a:p>
            <a:r>
              <a:rPr lang="en-US" dirty="0">
                <a:solidFill>
                  <a:schemeClr val="bg1"/>
                </a:solidFill>
              </a:rPr>
              <a:t>Women in Survival Horror (1990s-Mid 2000s)</a:t>
            </a:r>
            <a:endParaRPr lang="en-GB" dirty="0">
              <a:solidFill>
                <a:schemeClr val="bg1"/>
              </a:solidFill>
            </a:endParaRPr>
          </a:p>
        </p:txBody>
      </p:sp>
      <p:pic>
        <p:nvPicPr>
          <p:cNvPr id="5" name="Picture 4">
            <a:extLst>
              <a:ext uri="{FF2B5EF4-FFF2-40B4-BE49-F238E27FC236}">
                <a16:creationId xmlns:a16="http://schemas.microsoft.com/office/drawing/2014/main" id="{BDD74A9A-C91D-40EF-8558-5C311B03DC9C}"/>
              </a:ext>
            </a:extLst>
          </p:cNvPr>
          <p:cNvPicPr>
            <a:picLocks noChangeAspect="1"/>
          </p:cNvPicPr>
          <p:nvPr/>
        </p:nvPicPr>
        <p:blipFill>
          <a:blip r:embed="rId2"/>
          <a:stretch>
            <a:fillRect/>
          </a:stretch>
        </p:blipFill>
        <p:spPr>
          <a:xfrm>
            <a:off x="4026693" y="1690298"/>
            <a:ext cx="2249941" cy="4677508"/>
          </a:xfrm>
          <a:prstGeom prst="rect">
            <a:avLst/>
          </a:prstGeom>
        </p:spPr>
      </p:pic>
      <p:pic>
        <p:nvPicPr>
          <p:cNvPr id="6" name="Picture 5">
            <a:extLst>
              <a:ext uri="{FF2B5EF4-FFF2-40B4-BE49-F238E27FC236}">
                <a16:creationId xmlns:a16="http://schemas.microsoft.com/office/drawing/2014/main" id="{C13ECED2-4279-492F-9C3E-5D9BC03F76DC}"/>
              </a:ext>
            </a:extLst>
          </p:cNvPr>
          <p:cNvPicPr>
            <a:picLocks noChangeAspect="1"/>
          </p:cNvPicPr>
          <p:nvPr/>
        </p:nvPicPr>
        <p:blipFill>
          <a:blip r:embed="rId3"/>
          <a:stretch>
            <a:fillRect/>
          </a:stretch>
        </p:blipFill>
        <p:spPr>
          <a:xfrm>
            <a:off x="6896210" y="1665017"/>
            <a:ext cx="1450624" cy="2555538"/>
          </a:xfrm>
          <a:prstGeom prst="rect">
            <a:avLst/>
          </a:prstGeom>
        </p:spPr>
      </p:pic>
      <p:pic>
        <p:nvPicPr>
          <p:cNvPr id="7" name="Picture 6">
            <a:extLst>
              <a:ext uri="{FF2B5EF4-FFF2-40B4-BE49-F238E27FC236}">
                <a16:creationId xmlns:a16="http://schemas.microsoft.com/office/drawing/2014/main" id="{F292E772-A1F1-4C98-98A5-B8D197E576E5}"/>
              </a:ext>
            </a:extLst>
          </p:cNvPr>
          <p:cNvPicPr>
            <a:picLocks noChangeAspect="1"/>
          </p:cNvPicPr>
          <p:nvPr/>
        </p:nvPicPr>
        <p:blipFill>
          <a:blip r:embed="rId4"/>
          <a:stretch>
            <a:fillRect/>
          </a:stretch>
        </p:blipFill>
        <p:spPr>
          <a:xfrm>
            <a:off x="9158731" y="1690298"/>
            <a:ext cx="2947692" cy="4260336"/>
          </a:xfrm>
          <a:prstGeom prst="rect">
            <a:avLst/>
          </a:prstGeom>
        </p:spPr>
      </p:pic>
      <p:pic>
        <p:nvPicPr>
          <p:cNvPr id="9" name="Picture 8">
            <a:extLst>
              <a:ext uri="{FF2B5EF4-FFF2-40B4-BE49-F238E27FC236}">
                <a16:creationId xmlns:a16="http://schemas.microsoft.com/office/drawing/2014/main" id="{2655373A-7FAD-4174-958A-CB839B203D15}"/>
              </a:ext>
            </a:extLst>
          </p:cNvPr>
          <p:cNvPicPr>
            <a:picLocks noChangeAspect="1"/>
          </p:cNvPicPr>
          <p:nvPr/>
        </p:nvPicPr>
        <p:blipFill>
          <a:blip r:embed="rId5"/>
          <a:stretch>
            <a:fillRect/>
          </a:stretch>
        </p:blipFill>
        <p:spPr>
          <a:xfrm>
            <a:off x="416279" y="4220555"/>
            <a:ext cx="3117109" cy="2337832"/>
          </a:xfrm>
          <a:prstGeom prst="rect">
            <a:avLst/>
          </a:prstGeom>
        </p:spPr>
      </p:pic>
      <p:pic>
        <p:nvPicPr>
          <p:cNvPr id="11" name="Picture 10">
            <a:extLst>
              <a:ext uri="{FF2B5EF4-FFF2-40B4-BE49-F238E27FC236}">
                <a16:creationId xmlns:a16="http://schemas.microsoft.com/office/drawing/2014/main" id="{B0C7BC55-3DF4-4523-983F-3D4535621D64}"/>
              </a:ext>
            </a:extLst>
          </p:cNvPr>
          <p:cNvPicPr>
            <a:picLocks noChangeAspect="1"/>
          </p:cNvPicPr>
          <p:nvPr/>
        </p:nvPicPr>
        <p:blipFill>
          <a:blip r:embed="rId6"/>
          <a:stretch>
            <a:fillRect/>
          </a:stretch>
        </p:blipFill>
        <p:spPr>
          <a:xfrm>
            <a:off x="6527057" y="4577106"/>
            <a:ext cx="2381250" cy="1790700"/>
          </a:xfrm>
          <a:prstGeom prst="rect">
            <a:avLst/>
          </a:prstGeom>
        </p:spPr>
      </p:pic>
      <p:pic>
        <p:nvPicPr>
          <p:cNvPr id="12" name="Picture 11">
            <a:extLst>
              <a:ext uri="{FF2B5EF4-FFF2-40B4-BE49-F238E27FC236}">
                <a16:creationId xmlns:a16="http://schemas.microsoft.com/office/drawing/2014/main" id="{E4ECA556-4132-45B7-A99D-2905B7F6290D}"/>
              </a:ext>
            </a:extLst>
          </p:cNvPr>
          <p:cNvPicPr>
            <a:picLocks noChangeAspect="1"/>
          </p:cNvPicPr>
          <p:nvPr/>
        </p:nvPicPr>
        <p:blipFill>
          <a:blip r:embed="rId7"/>
          <a:stretch>
            <a:fillRect/>
          </a:stretch>
        </p:blipFill>
        <p:spPr>
          <a:xfrm>
            <a:off x="337623" y="1490309"/>
            <a:ext cx="3511600" cy="2633700"/>
          </a:xfrm>
          <a:prstGeom prst="rect">
            <a:avLst/>
          </a:prstGeom>
        </p:spPr>
      </p:pic>
    </p:spTree>
    <p:extLst>
      <p:ext uri="{BB962C8B-B14F-4D97-AF65-F5344CB8AC3E}">
        <p14:creationId xmlns:p14="http://schemas.microsoft.com/office/powerpoint/2010/main" val="2681104683"/>
      </p:ext>
    </p:extLst>
  </p:cSld>
  <p:clrMapOvr>
    <a:masterClrMapping/>
  </p:clrMapOvr>
  <mc:AlternateContent xmlns:mc="http://schemas.openxmlformats.org/markup-compatibility/2006" xmlns:p14="http://schemas.microsoft.com/office/powerpoint/2010/main">
    <mc:Choice Requires="p14">
      <p:transition spd="slow" p14:dur="2000" advTm="51890"/>
    </mc:Choice>
    <mc:Fallback xmlns="">
      <p:transition spd="slow" advTm="5189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3121-D4BF-43B3-BCDC-21E2EC59A428}"/>
              </a:ext>
            </a:extLst>
          </p:cNvPr>
          <p:cNvSpPr>
            <a:spLocks noGrp="1"/>
          </p:cNvSpPr>
          <p:nvPr>
            <p:ph type="title"/>
          </p:nvPr>
        </p:nvSpPr>
        <p:spPr>
          <a:xfrm>
            <a:off x="838200" y="365125"/>
            <a:ext cx="5257800" cy="1325563"/>
          </a:xfrm>
        </p:spPr>
        <p:txBody>
          <a:bodyPr/>
          <a:lstStyle/>
          <a:p>
            <a:r>
              <a:rPr lang="en-US" dirty="0">
                <a:solidFill>
                  <a:schemeClr val="bg1"/>
                </a:solidFill>
              </a:rPr>
              <a:t>What is </a:t>
            </a:r>
            <a:r>
              <a:rPr lang="en-US" i="1" dirty="0">
                <a:solidFill>
                  <a:schemeClr val="bg1"/>
                </a:solidFill>
              </a:rPr>
              <a:t>Resident Evil (1996-Present)</a:t>
            </a:r>
            <a:r>
              <a:rPr lang="en-US" dirty="0">
                <a:solidFill>
                  <a:schemeClr val="bg1"/>
                </a:solidFill>
              </a:rPr>
              <a:t>?</a:t>
            </a:r>
            <a:endParaRPr lang="en-GB" dirty="0">
              <a:solidFill>
                <a:schemeClr val="bg1"/>
              </a:solidFill>
            </a:endParaRPr>
          </a:p>
        </p:txBody>
      </p:sp>
      <p:sp>
        <p:nvSpPr>
          <p:cNvPr id="3" name="Content Placeholder 2">
            <a:extLst>
              <a:ext uri="{FF2B5EF4-FFF2-40B4-BE49-F238E27FC236}">
                <a16:creationId xmlns:a16="http://schemas.microsoft.com/office/drawing/2014/main" id="{95B5853C-EF6B-4C9B-8DCE-0E6FEDACA6FE}"/>
              </a:ext>
            </a:extLst>
          </p:cNvPr>
          <p:cNvSpPr>
            <a:spLocks noGrp="1"/>
          </p:cNvSpPr>
          <p:nvPr>
            <p:ph idx="1"/>
          </p:nvPr>
        </p:nvSpPr>
        <p:spPr>
          <a:xfrm>
            <a:off x="410258" y="2211192"/>
            <a:ext cx="3663462" cy="3753509"/>
          </a:xfrm>
        </p:spPr>
        <p:txBody>
          <a:bodyPr>
            <a:normAutofit/>
          </a:bodyPr>
          <a:lstStyle/>
          <a:p>
            <a:r>
              <a:rPr lang="en-US" dirty="0">
                <a:solidFill>
                  <a:srgbClr val="FF0000"/>
                </a:solidFill>
              </a:rPr>
              <a:t>Female leads, female narratives</a:t>
            </a:r>
          </a:p>
          <a:p>
            <a:pPr lvl="1"/>
            <a:r>
              <a:rPr lang="en-US" sz="2800" dirty="0">
                <a:solidFill>
                  <a:srgbClr val="FF0000"/>
                </a:solidFill>
              </a:rPr>
              <a:t>1996-2004</a:t>
            </a:r>
          </a:p>
          <a:p>
            <a:pPr lvl="1"/>
            <a:r>
              <a:rPr lang="en-US" sz="2800" dirty="0">
                <a:solidFill>
                  <a:srgbClr val="FF0000"/>
                </a:solidFill>
              </a:rPr>
              <a:t>Find your family</a:t>
            </a:r>
          </a:p>
          <a:p>
            <a:pPr lvl="1"/>
            <a:r>
              <a:rPr lang="en-US" sz="2800" dirty="0">
                <a:solidFill>
                  <a:srgbClr val="FF0000"/>
                </a:solidFill>
              </a:rPr>
              <a:t>Let men die for you</a:t>
            </a:r>
          </a:p>
          <a:p>
            <a:r>
              <a:rPr lang="en-US" b="1" dirty="0">
                <a:solidFill>
                  <a:srgbClr val="FF0000"/>
                </a:solidFill>
              </a:rPr>
              <a:t>But what of villains?</a:t>
            </a:r>
          </a:p>
        </p:txBody>
      </p:sp>
      <p:pic>
        <p:nvPicPr>
          <p:cNvPr id="5" name="Picture 4">
            <a:extLst>
              <a:ext uri="{FF2B5EF4-FFF2-40B4-BE49-F238E27FC236}">
                <a16:creationId xmlns:a16="http://schemas.microsoft.com/office/drawing/2014/main" id="{4CF1EE9B-164E-4059-B604-7A3616417CC4}"/>
              </a:ext>
            </a:extLst>
          </p:cNvPr>
          <p:cNvPicPr>
            <a:picLocks noChangeAspect="1"/>
          </p:cNvPicPr>
          <p:nvPr/>
        </p:nvPicPr>
        <p:blipFill>
          <a:blip r:embed="rId3"/>
          <a:stretch>
            <a:fillRect/>
          </a:stretch>
        </p:blipFill>
        <p:spPr>
          <a:xfrm>
            <a:off x="4264269" y="1651864"/>
            <a:ext cx="3879540" cy="2586360"/>
          </a:xfrm>
          <a:prstGeom prst="rect">
            <a:avLst/>
          </a:prstGeom>
        </p:spPr>
      </p:pic>
      <p:pic>
        <p:nvPicPr>
          <p:cNvPr id="6" name="Picture 5">
            <a:extLst>
              <a:ext uri="{FF2B5EF4-FFF2-40B4-BE49-F238E27FC236}">
                <a16:creationId xmlns:a16="http://schemas.microsoft.com/office/drawing/2014/main" id="{958C3D09-4FA5-406A-8255-FB87A2F24AE8}"/>
              </a:ext>
            </a:extLst>
          </p:cNvPr>
          <p:cNvPicPr>
            <a:picLocks noChangeAspect="1"/>
          </p:cNvPicPr>
          <p:nvPr/>
        </p:nvPicPr>
        <p:blipFill>
          <a:blip r:embed="rId4"/>
          <a:stretch>
            <a:fillRect/>
          </a:stretch>
        </p:blipFill>
        <p:spPr>
          <a:xfrm>
            <a:off x="4264268" y="4238222"/>
            <a:ext cx="3879540" cy="2331389"/>
          </a:xfrm>
          <a:prstGeom prst="rect">
            <a:avLst/>
          </a:prstGeom>
        </p:spPr>
      </p:pic>
      <p:pic>
        <p:nvPicPr>
          <p:cNvPr id="7" name="Picture 6">
            <a:extLst>
              <a:ext uri="{FF2B5EF4-FFF2-40B4-BE49-F238E27FC236}">
                <a16:creationId xmlns:a16="http://schemas.microsoft.com/office/drawing/2014/main" id="{2719316A-BD8C-4F12-B6FC-5E3BB4851EAB}"/>
              </a:ext>
            </a:extLst>
          </p:cNvPr>
          <p:cNvPicPr>
            <a:picLocks noChangeAspect="1"/>
          </p:cNvPicPr>
          <p:nvPr/>
        </p:nvPicPr>
        <p:blipFill>
          <a:blip r:embed="rId5"/>
          <a:stretch>
            <a:fillRect/>
          </a:stretch>
        </p:blipFill>
        <p:spPr>
          <a:xfrm>
            <a:off x="8143807" y="1634376"/>
            <a:ext cx="3637935" cy="2586357"/>
          </a:xfrm>
          <a:prstGeom prst="rect">
            <a:avLst/>
          </a:prstGeom>
        </p:spPr>
      </p:pic>
      <p:pic>
        <p:nvPicPr>
          <p:cNvPr id="8" name="Picture 7">
            <a:extLst>
              <a:ext uri="{FF2B5EF4-FFF2-40B4-BE49-F238E27FC236}">
                <a16:creationId xmlns:a16="http://schemas.microsoft.com/office/drawing/2014/main" id="{BFD377CC-D97A-46B6-AC56-AB4F2D889EA8}"/>
              </a:ext>
            </a:extLst>
          </p:cNvPr>
          <p:cNvPicPr>
            <a:picLocks noChangeAspect="1"/>
          </p:cNvPicPr>
          <p:nvPr/>
        </p:nvPicPr>
        <p:blipFill>
          <a:blip r:embed="rId6"/>
          <a:stretch>
            <a:fillRect/>
          </a:stretch>
        </p:blipFill>
        <p:spPr>
          <a:xfrm>
            <a:off x="8143807" y="4238221"/>
            <a:ext cx="3637935" cy="2325815"/>
          </a:xfrm>
          <a:prstGeom prst="rect">
            <a:avLst/>
          </a:prstGeom>
        </p:spPr>
      </p:pic>
    </p:spTree>
    <p:extLst>
      <p:ext uri="{BB962C8B-B14F-4D97-AF65-F5344CB8AC3E}">
        <p14:creationId xmlns:p14="http://schemas.microsoft.com/office/powerpoint/2010/main" val="2084107198"/>
      </p:ext>
    </p:extLst>
  </p:cSld>
  <p:clrMapOvr>
    <a:masterClrMapping/>
  </p:clrMapOvr>
  <mc:AlternateContent xmlns:mc="http://schemas.openxmlformats.org/markup-compatibility/2006" xmlns:p14="http://schemas.microsoft.com/office/powerpoint/2010/main">
    <mc:Choice Requires="p14">
      <p:transition spd="slow" p14:dur="2000" advTm="90650"/>
    </mc:Choice>
    <mc:Fallback xmlns="">
      <p:transition spd="slow" advTm="9065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9037-5BCA-42C2-82B2-FAEB4A84DEE3}"/>
              </a:ext>
            </a:extLst>
          </p:cNvPr>
          <p:cNvSpPr>
            <a:spLocks noGrp="1"/>
          </p:cNvSpPr>
          <p:nvPr>
            <p:ph type="title"/>
          </p:nvPr>
        </p:nvSpPr>
        <p:spPr/>
        <p:txBody>
          <a:bodyPr/>
          <a:lstStyle/>
          <a:p>
            <a:r>
              <a:rPr lang="en-US" dirty="0">
                <a:solidFill>
                  <a:schemeClr val="bg1"/>
                </a:solidFill>
              </a:rPr>
              <a:t>Bio Organic Weapons (BOWs)</a:t>
            </a:r>
            <a:endParaRPr lang="en-GB" dirty="0">
              <a:solidFill>
                <a:schemeClr val="bg1"/>
              </a:solidFill>
            </a:endParaRPr>
          </a:p>
        </p:txBody>
      </p:sp>
      <p:pic>
        <p:nvPicPr>
          <p:cNvPr id="5" name="Content Placeholder 4">
            <a:extLst>
              <a:ext uri="{FF2B5EF4-FFF2-40B4-BE49-F238E27FC236}">
                <a16:creationId xmlns:a16="http://schemas.microsoft.com/office/drawing/2014/main" id="{067E5DC3-475E-466E-A910-D1E8980724E8}"/>
              </a:ext>
            </a:extLst>
          </p:cNvPr>
          <p:cNvPicPr>
            <a:picLocks noGrp="1" noChangeAspect="1"/>
          </p:cNvPicPr>
          <p:nvPr>
            <p:ph idx="1"/>
          </p:nvPr>
        </p:nvPicPr>
        <p:blipFill>
          <a:blip r:embed="rId2"/>
          <a:stretch>
            <a:fillRect/>
          </a:stretch>
        </p:blipFill>
        <p:spPr>
          <a:xfrm>
            <a:off x="4612870" y="1825625"/>
            <a:ext cx="2966259" cy="3037449"/>
          </a:xfrm>
          <a:prstGeom prst="rect">
            <a:avLst/>
          </a:prstGeom>
        </p:spPr>
      </p:pic>
      <p:pic>
        <p:nvPicPr>
          <p:cNvPr id="4" name="Picture 3">
            <a:extLst>
              <a:ext uri="{FF2B5EF4-FFF2-40B4-BE49-F238E27FC236}">
                <a16:creationId xmlns:a16="http://schemas.microsoft.com/office/drawing/2014/main" id="{AD6D9F62-ACBD-43A5-A913-5978EAD8DF20}"/>
              </a:ext>
            </a:extLst>
          </p:cNvPr>
          <p:cNvPicPr>
            <a:picLocks noChangeAspect="1"/>
          </p:cNvPicPr>
          <p:nvPr/>
        </p:nvPicPr>
        <p:blipFill>
          <a:blip r:embed="rId3"/>
          <a:stretch>
            <a:fillRect/>
          </a:stretch>
        </p:blipFill>
        <p:spPr>
          <a:xfrm>
            <a:off x="570756" y="1825625"/>
            <a:ext cx="3810000" cy="2857500"/>
          </a:xfrm>
          <a:prstGeom prst="rect">
            <a:avLst/>
          </a:prstGeom>
        </p:spPr>
      </p:pic>
      <p:pic>
        <p:nvPicPr>
          <p:cNvPr id="6" name="Picture 5">
            <a:extLst>
              <a:ext uri="{FF2B5EF4-FFF2-40B4-BE49-F238E27FC236}">
                <a16:creationId xmlns:a16="http://schemas.microsoft.com/office/drawing/2014/main" id="{3C10A240-31AE-44C7-93BD-AA4F590AAD15}"/>
              </a:ext>
            </a:extLst>
          </p:cNvPr>
          <p:cNvPicPr>
            <a:picLocks noChangeAspect="1"/>
          </p:cNvPicPr>
          <p:nvPr/>
        </p:nvPicPr>
        <p:blipFill>
          <a:blip r:embed="rId4"/>
          <a:stretch>
            <a:fillRect/>
          </a:stretch>
        </p:blipFill>
        <p:spPr>
          <a:xfrm>
            <a:off x="7712614" y="2143780"/>
            <a:ext cx="4268689" cy="2401138"/>
          </a:xfrm>
          <a:prstGeom prst="rect">
            <a:avLst/>
          </a:prstGeom>
        </p:spPr>
      </p:pic>
      <p:sp>
        <p:nvSpPr>
          <p:cNvPr id="7" name="TextBox 6">
            <a:extLst>
              <a:ext uri="{FF2B5EF4-FFF2-40B4-BE49-F238E27FC236}">
                <a16:creationId xmlns:a16="http://schemas.microsoft.com/office/drawing/2014/main" id="{76E61D77-DA5F-4B62-A6EB-7F2B2C444B63}"/>
              </a:ext>
            </a:extLst>
          </p:cNvPr>
          <p:cNvSpPr txBox="1"/>
          <p:nvPr/>
        </p:nvSpPr>
        <p:spPr>
          <a:xfrm>
            <a:off x="838200" y="4998011"/>
            <a:ext cx="4811151"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rgbClr val="FF0000"/>
                </a:solidFill>
              </a:rPr>
              <a:t>Science is evil</a:t>
            </a:r>
          </a:p>
          <a:p>
            <a:pPr marL="285750" indent="-285750">
              <a:buFont typeface="Arial" panose="020B0604020202020204" pitchFamily="34" charset="0"/>
              <a:buChar char="•"/>
            </a:pPr>
            <a:r>
              <a:rPr lang="en-US" sz="3200" dirty="0">
                <a:solidFill>
                  <a:srgbClr val="FF0000"/>
                </a:solidFill>
              </a:rPr>
              <a:t>Primarily male or animal</a:t>
            </a:r>
          </a:p>
          <a:p>
            <a:pPr marL="285750" indent="-285750">
              <a:buFont typeface="Arial" panose="020B0604020202020204" pitchFamily="34" charset="0"/>
              <a:buChar char="•"/>
            </a:pPr>
            <a:r>
              <a:rPr lang="en-US" sz="3200" dirty="0">
                <a:solidFill>
                  <a:srgbClr val="FF0000"/>
                </a:solidFill>
              </a:rPr>
              <a:t>Female often plot related</a:t>
            </a:r>
            <a:endParaRPr lang="en-GB" sz="3200" dirty="0">
              <a:solidFill>
                <a:srgbClr val="FF0000"/>
              </a:solidFill>
            </a:endParaRPr>
          </a:p>
        </p:txBody>
      </p:sp>
    </p:spTree>
    <p:extLst>
      <p:ext uri="{BB962C8B-B14F-4D97-AF65-F5344CB8AC3E}">
        <p14:creationId xmlns:p14="http://schemas.microsoft.com/office/powerpoint/2010/main" val="2999179736"/>
      </p:ext>
    </p:extLst>
  </p:cSld>
  <p:clrMapOvr>
    <a:masterClrMapping/>
  </p:clrMapOvr>
  <mc:AlternateContent xmlns:mc="http://schemas.openxmlformats.org/markup-compatibility/2006" xmlns:p14="http://schemas.microsoft.com/office/powerpoint/2010/main">
    <mc:Choice Requires="p14">
      <p:transition spd="slow" p14:dur="2000" advTm="46888"/>
    </mc:Choice>
    <mc:Fallback xmlns="">
      <p:transition spd="slow" advTm="4688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A6DB-F34D-4AF8-970E-5C662D6491C4}"/>
              </a:ext>
            </a:extLst>
          </p:cNvPr>
          <p:cNvSpPr>
            <a:spLocks noGrp="1"/>
          </p:cNvSpPr>
          <p:nvPr>
            <p:ph type="title"/>
          </p:nvPr>
        </p:nvSpPr>
        <p:spPr/>
        <p:txBody>
          <a:bodyPr/>
          <a:lstStyle/>
          <a:p>
            <a:r>
              <a:rPr lang="en-US" dirty="0">
                <a:solidFill>
                  <a:schemeClr val="bg1"/>
                </a:solidFill>
              </a:rPr>
              <a:t>How are female BOWs problematized?</a:t>
            </a:r>
            <a:endParaRPr lang="en-GB" dirty="0">
              <a:solidFill>
                <a:schemeClr val="bg1"/>
              </a:solidFill>
            </a:endParaRPr>
          </a:p>
        </p:txBody>
      </p:sp>
      <p:sp>
        <p:nvSpPr>
          <p:cNvPr id="3" name="Text Placeholder 2">
            <a:extLst>
              <a:ext uri="{FF2B5EF4-FFF2-40B4-BE49-F238E27FC236}">
                <a16:creationId xmlns:a16="http://schemas.microsoft.com/office/drawing/2014/main" id="{E20A38BE-470B-4F2D-992A-DD0767C915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8664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0FA61-F00F-4088-BAA1-14A57103A65F}"/>
              </a:ext>
            </a:extLst>
          </p:cNvPr>
          <p:cNvSpPr>
            <a:spLocks noGrp="1"/>
          </p:cNvSpPr>
          <p:nvPr>
            <p:ph type="title"/>
          </p:nvPr>
        </p:nvSpPr>
        <p:spPr/>
        <p:txBody>
          <a:bodyPr/>
          <a:lstStyle/>
          <a:p>
            <a:r>
              <a:rPr lang="en-US" dirty="0">
                <a:solidFill>
                  <a:schemeClr val="bg1"/>
                </a:solidFill>
              </a:rPr>
              <a:t>Domestic Rhetoric</a:t>
            </a:r>
            <a:endParaRPr lang="en-GB" dirty="0">
              <a:solidFill>
                <a:schemeClr val="bg1"/>
              </a:solidFill>
            </a:endParaRPr>
          </a:p>
        </p:txBody>
      </p:sp>
      <p:sp>
        <p:nvSpPr>
          <p:cNvPr id="3" name="Content Placeholder 2">
            <a:extLst>
              <a:ext uri="{FF2B5EF4-FFF2-40B4-BE49-F238E27FC236}">
                <a16:creationId xmlns:a16="http://schemas.microsoft.com/office/drawing/2014/main" id="{1BC5D71F-2A50-492A-B3A0-9BBBEFFD6B4F}"/>
              </a:ext>
            </a:extLst>
          </p:cNvPr>
          <p:cNvSpPr>
            <a:spLocks noGrp="1"/>
          </p:cNvSpPr>
          <p:nvPr>
            <p:ph idx="1"/>
          </p:nvPr>
        </p:nvSpPr>
        <p:spPr>
          <a:xfrm>
            <a:off x="838200" y="1825625"/>
            <a:ext cx="6167511" cy="4351338"/>
          </a:xfrm>
        </p:spPr>
        <p:txBody>
          <a:bodyPr/>
          <a:lstStyle/>
          <a:p>
            <a:r>
              <a:rPr lang="en-US" dirty="0">
                <a:solidFill>
                  <a:srgbClr val="FF0000"/>
                </a:solidFill>
              </a:rPr>
              <a:t>Jordynn Jack ‘s “Acts of Institution: Embodying Feminist Rhetorical Methodologies in Space and Time”</a:t>
            </a:r>
          </a:p>
          <a:p>
            <a:r>
              <a:rPr lang="en-US" dirty="0">
                <a:solidFill>
                  <a:srgbClr val="FF0000"/>
                </a:solidFill>
              </a:rPr>
              <a:t>Question Aspects of Gender = Better Understand Gender Differences</a:t>
            </a:r>
          </a:p>
          <a:p>
            <a:r>
              <a:rPr lang="en-US" dirty="0">
                <a:solidFill>
                  <a:srgbClr val="FF0000"/>
                </a:solidFill>
              </a:rPr>
              <a:t>The "public, masculine universe" and "private, female worlds" </a:t>
            </a:r>
          </a:p>
          <a:p>
            <a:r>
              <a:rPr lang="en-US" b="1" dirty="0">
                <a:solidFill>
                  <a:srgbClr val="FF0000"/>
                </a:solidFill>
              </a:rPr>
              <a:t>Resident</a:t>
            </a:r>
            <a:r>
              <a:rPr lang="en-US" dirty="0">
                <a:solidFill>
                  <a:srgbClr val="FF0000"/>
                </a:solidFill>
              </a:rPr>
              <a:t> Evil</a:t>
            </a:r>
          </a:p>
          <a:p>
            <a:endParaRPr lang="en-GB" dirty="0"/>
          </a:p>
        </p:txBody>
      </p:sp>
      <p:pic>
        <p:nvPicPr>
          <p:cNvPr id="4" name="Picture 3">
            <a:extLst>
              <a:ext uri="{FF2B5EF4-FFF2-40B4-BE49-F238E27FC236}">
                <a16:creationId xmlns:a16="http://schemas.microsoft.com/office/drawing/2014/main" id="{E5D8C125-68E6-4FD6-A7B1-24DB506E9491}"/>
              </a:ext>
            </a:extLst>
          </p:cNvPr>
          <p:cNvPicPr>
            <a:picLocks noChangeAspect="1"/>
          </p:cNvPicPr>
          <p:nvPr/>
        </p:nvPicPr>
        <p:blipFill>
          <a:blip r:embed="rId2"/>
          <a:stretch>
            <a:fillRect/>
          </a:stretch>
        </p:blipFill>
        <p:spPr>
          <a:xfrm>
            <a:off x="6766559" y="2008505"/>
            <a:ext cx="5064369" cy="2571750"/>
          </a:xfrm>
          <a:prstGeom prst="rect">
            <a:avLst/>
          </a:prstGeom>
        </p:spPr>
      </p:pic>
    </p:spTree>
    <p:extLst>
      <p:ext uri="{BB962C8B-B14F-4D97-AF65-F5344CB8AC3E}">
        <p14:creationId xmlns:p14="http://schemas.microsoft.com/office/powerpoint/2010/main" val="155431027"/>
      </p:ext>
    </p:extLst>
  </p:cSld>
  <p:clrMapOvr>
    <a:masterClrMapping/>
  </p:clrMapOvr>
  <mc:AlternateContent xmlns:mc="http://schemas.openxmlformats.org/markup-compatibility/2006" xmlns:p14="http://schemas.microsoft.com/office/powerpoint/2010/main">
    <mc:Choice Requires="p14">
      <p:transition spd="slow" p14:dur="2000" advTm="58369"/>
    </mc:Choice>
    <mc:Fallback xmlns="">
      <p:transition spd="slow" advTm="5836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66DE-15FB-41E0-BDB4-ADA5D68098E6}"/>
              </a:ext>
            </a:extLst>
          </p:cNvPr>
          <p:cNvSpPr>
            <a:spLocks noGrp="1"/>
          </p:cNvSpPr>
          <p:nvPr>
            <p:ph type="title"/>
          </p:nvPr>
        </p:nvSpPr>
        <p:spPr/>
        <p:txBody>
          <a:bodyPr/>
          <a:lstStyle/>
          <a:p>
            <a:r>
              <a:rPr lang="en-US" dirty="0">
                <a:solidFill>
                  <a:schemeClr val="bg1"/>
                </a:solidFill>
              </a:rPr>
              <a:t>Kill Like a Girl</a:t>
            </a:r>
            <a:endParaRPr lang="en-GB" dirty="0">
              <a:solidFill>
                <a:schemeClr val="bg1"/>
              </a:solidFill>
            </a:endParaRPr>
          </a:p>
        </p:txBody>
      </p:sp>
      <p:sp>
        <p:nvSpPr>
          <p:cNvPr id="3" name="Content Placeholder 2">
            <a:extLst>
              <a:ext uri="{FF2B5EF4-FFF2-40B4-BE49-F238E27FC236}">
                <a16:creationId xmlns:a16="http://schemas.microsoft.com/office/drawing/2014/main" id="{701E0A24-F3FF-4523-AF05-46B7FB61ACF1}"/>
              </a:ext>
            </a:extLst>
          </p:cNvPr>
          <p:cNvSpPr>
            <a:spLocks noGrp="1"/>
          </p:cNvSpPr>
          <p:nvPr>
            <p:ph idx="1"/>
          </p:nvPr>
        </p:nvSpPr>
        <p:spPr/>
        <p:txBody>
          <a:bodyPr>
            <a:normAutofit/>
          </a:bodyPr>
          <a:lstStyle/>
          <a:p>
            <a:r>
              <a:rPr lang="en-US" sz="3600" dirty="0">
                <a:solidFill>
                  <a:srgbClr val="FF0000"/>
                </a:solidFill>
              </a:rPr>
              <a:t>Central Claims:</a:t>
            </a:r>
          </a:p>
          <a:p>
            <a:pPr lvl="1"/>
            <a:r>
              <a:rPr lang="en-US" sz="3200" dirty="0">
                <a:solidFill>
                  <a:srgbClr val="FF0000"/>
                </a:solidFill>
              </a:rPr>
              <a:t>Location matters</a:t>
            </a:r>
          </a:p>
          <a:p>
            <a:pPr lvl="1"/>
            <a:r>
              <a:rPr lang="en-US" sz="3200" dirty="0">
                <a:solidFill>
                  <a:srgbClr val="FF0000"/>
                </a:solidFill>
              </a:rPr>
              <a:t>Female monsters are spectacles</a:t>
            </a:r>
          </a:p>
        </p:txBody>
      </p:sp>
    </p:spTree>
    <p:extLst>
      <p:ext uri="{BB962C8B-B14F-4D97-AF65-F5344CB8AC3E}">
        <p14:creationId xmlns:p14="http://schemas.microsoft.com/office/powerpoint/2010/main" val="2000242298"/>
      </p:ext>
    </p:extLst>
  </p:cSld>
  <p:clrMapOvr>
    <a:masterClrMapping/>
  </p:clrMapOvr>
  <mc:AlternateContent xmlns:mc="http://schemas.openxmlformats.org/markup-compatibility/2006" xmlns:p14="http://schemas.microsoft.com/office/powerpoint/2010/main">
    <mc:Choice Requires="p14">
      <p:transition spd="slow" p14:dur="2000" advTm="12609"/>
    </mc:Choice>
    <mc:Fallback xmlns="">
      <p:transition spd="slow" advTm="1260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B25D-A182-4C64-A0A0-F1C11088C458}"/>
              </a:ext>
            </a:extLst>
          </p:cNvPr>
          <p:cNvSpPr>
            <a:spLocks noGrp="1"/>
          </p:cNvSpPr>
          <p:nvPr>
            <p:ph type="title"/>
          </p:nvPr>
        </p:nvSpPr>
        <p:spPr/>
        <p:txBody>
          <a:bodyPr/>
          <a:lstStyle/>
          <a:p>
            <a:r>
              <a:rPr lang="en-US" dirty="0">
                <a:solidFill>
                  <a:schemeClr val="bg1"/>
                </a:solidFill>
              </a:rPr>
              <a:t>Domestic Barriers</a:t>
            </a:r>
            <a:endParaRPr lang="en-GB" dirty="0">
              <a:solidFill>
                <a:schemeClr val="bg1"/>
              </a:solidFill>
            </a:endParaRPr>
          </a:p>
        </p:txBody>
      </p:sp>
      <p:sp>
        <p:nvSpPr>
          <p:cNvPr id="3" name="Content Placeholder 2">
            <a:extLst>
              <a:ext uri="{FF2B5EF4-FFF2-40B4-BE49-F238E27FC236}">
                <a16:creationId xmlns:a16="http://schemas.microsoft.com/office/drawing/2014/main" id="{2B14CB44-3791-43A5-B89E-B751CEA1FE96}"/>
              </a:ext>
            </a:extLst>
          </p:cNvPr>
          <p:cNvSpPr>
            <a:spLocks noGrp="1"/>
          </p:cNvSpPr>
          <p:nvPr>
            <p:ph idx="1"/>
          </p:nvPr>
        </p:nvSpPr>
        <p:spPr/>
        <p:txBody>
          <a:bodyPr>
            <a:normAutofit fontScale="92500" lnSpcReduction="10000"/>
          </a:bodyPr>
          <a:lstStyle/>
          <a:p>
            <a:pPr marL="0" indent="0" algn="ctr">
              <a:buNone/>
            </a:pPr>
            <a:r>
              <a:rPr lang="en-US" sz="8800" dirty="0">
                <a:solidFill>
                  <a:srgbClr val="FF0000"/>
                </a:solidFill>
              </a:rPr>
              <a:t>Female BOWs are never killed inside the domestic, their protective space.</a:t>
            </a:r>
            <a:endParaRPr lang="en-GB" sz="8800" dirty="0">
              <a:solidFill>
                <a:srgbClr val="FF0000"/>
              </a:solidFill>
            </a:endParaRPr>
          </a:p>
        </p:txBody>
      </p:sp>
    </p:spTree>
    <p:extLst>
      <p:ext uri="{BB962C8B-B14F-4D97-AF65-F5344CB8AC3E}">
        <p14:creationId xmlns:p14="http://schemas.microsoft.com/office/powerpoint/2010/main" val="873949599"/>
      </p:ext>
    </p:extLst>
  </p:cSld>
  <p:clrMapOvr>
    <a:masterClrMapping/>
  </p:clrMapOvr>
  <mc:AlternateContent xmlns:mc="http://schemas.openxmlformats.org/markup-compatibility/2006" xmlns:p14="http://schemas.microsoft.com/office/powerpoint/2010/main">
    <mc:Choice Requires="p14">
      <p:transition spd="slow" p14:dur="2000" advTm="7758"/>
    </mc:Choice>
    <mc:Fallback xmlns="">
      <p:transition spd="slow" advTm="775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2441-FB8D-438D-8584-506206404B5E}"/>
              </a:ext>
            </a:extLst>
          </p:cNvPr>
          <p:cNvSpPr>
            <a:spLocks noGrp="1"/>
          </p:cNvSpPr>
          <p:nvPr>
            <p:ph type="title"/>
          </p:nvPr>
        </p:nvSpPr>
        <p:spPr/>
        <p:txBody>
          <a:bodyPr/>
          <a:lstStyle/>
          <a:p>
            <a:r>
              <a:rPr lang="en-US" dirty="0">
                <a:solidFill>
                  <a:schemeClr val="bg1"/>
                </a:solidFill>
              </a:rPr>
              <a:t>Lisa Trevor (2002, originally conceived 1996)</a:t>
            </a:r>
            <a:endParaRPr lang="en-GB" dirty="0">
              <a:solidFill>
                <a:schemeClr val="bg1"/>
              </a:solidFill>
            </a:endParaRPr>
          </a:p>
        </p:txBody>
      </p:sp>
      <p:sp>
        <p:nvSpPr>
          <p:cNvPr id="3" name="Content Placeholder 2">
            <a:extLst>
              <a:ext uri="{FF2B5EF4-FFF2-40B4-BE49-F238E27FC236}">
                <a16:creationId xmlns:a16="http://schemas.microsoft.com/office/drawing/2014/main" id="{7258D4F5-C2C2-4FB0-8E09-996A65F61231}"/>
              </a:ext>
            </a:extLst>
          </p:cNvPr>
          <p:cNvSpPr>
            <a:spLocks noGrp="1"/>
          </p:cNvSpPr>
          <p:nvPr>
            <p:ph idx="1"/>
          </p:nvPr>
        </p:nvSpPr>
        <p:spPr>
          <a:xfrm>
            <a:off x="838200" y="1825625"/>
            <a:ext cx="5257800" cy="2254006"/>
          </a:xfrm>
        </p:spPr>
        <p:txBody>
          <a:bodyPr/>
          <a:lstStyle/>
          <a:p>
            <a:r>
              <a:rPr lang="en-US" dirty="0">
                <a:solidFill>
                  <a:srgbClr val="FF0000"/>
                </a:solidFill>
              </a:rPr>
              <a:t>Only non-male BOW</a:t>
            </a:r>
          </a:p>
          <a:p>
            <a:pPr lvl="1"/>
            <a:r>
              <a:rPr lang="en-US" dirty="0">
                <a:solidFill>
                  <a:srgbClr val="FF0000"/>
                </a:solidFill>
              </a:rPr>
              <a:t>Women aren’t STEM</a:t>
            </a:r>
          </a:p>
          <a:p>
            <a:r>
              <a:rPr lang="en-US" dirty="0">
                <a:solidFill>
                  <a:srgbClr val="FF0000"/>
                </a:solidFill>
              </a:rPr>
              <a:t>“Created” in the house</a:t>
            </a:r>
          </a:p>
          <a:p>
            <a:r>
              <a:rPr lang="en-US" dirty="0">
                <a:solidFill>
                  <a:srgbClr val="FF0000"/>
                </a:solidFill>
              </a:rPr>
              <a:t>Cannot be killed by player</a:t>
            </a:r>
            <a:endParaRPr lang="en-GB" dirty="0">
              <a:solidFill>
                <a:srgbClr val="FF0000"/>
              </a:solidFill>
            </a:endParaRPr>
          </a:p>
        </p:txBody>
      </p:sp>
      <p:pic>
        <p:nvPicPr>
          <p:cNvPr id="4" name="Picture 3">
            <a:extLst>
              <a:ext uri="{FF2B5EF4-FFF2-40B4-BE49-F238E27FC236}">
                <a16:creationId xmlns:a16="http://schemas.microsoft.com/office/drawing/2014/main" id="{BCBDECC7-BAB0-43ED-B497-EA469ED20C05}"/>
              </a:ext>
            </a:extLst>
          </p:cNvPr>
          <p:cNvPicPr>
            <a:picLocks noChangeAspect="1"/>
          </p:cNvPicPr>
          <p:nvPr/>
        </p:nvPicPr>
        <p:blipFill>
          <a:blip r:embed="rId2"/>
          <a:stretch>
            <a:fillRect/>
          </a:stretch>
        </p:blipFill>
        <p:spPr>
          <a:xfrm>
            <a:off x="6255737" y="1430689"/>
            <a:ext cx="3816427" cy="5297883"/>
          </a:xfrm>
          <a:prstGeom prst="rect">
            <a:avLst/>
          </a:prstGeom>
        </p:spPr>
      </p:pic>
    </p:spTree>
    <p:extLst>
      <p:ext uri="{BB962C8B-B14F-4D97-AF65-F5344CB8AC3E}">
        <p14:creationId xmlns:p14="http://schemas.microsoft.com/office/powerpoint/2010/main" val="456922566"/>
      </p:ext>
    </p:extLst>
  </p:cSld>
  <p:clrMapOvr>
    <a:masterClrMapping/>
  </p:clrMapOvr>
  <mc:AlternateContent xmlns:mc="http://schemas.openxmlformats.org/markup-compatibility/2006" xmlns:p14="http://schemas.microsoft.com/office/powerpoint/2010/main">
    <mc:Choice Requires="p14">
      <p:transition spd="slow" p14:dur="2000" advTm="101010"/>
    </mc:Choice>
    <mc:Fallback xmlns="">
      <p:transition spd="slow" advTm="10101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2441-FB8D-438D-8584-506206404B5E}"/>
              </a:ext>
            </a:extLst>
          </p:cNvPr>
          <p:cNvSpPr>
            <a:spLocks noGrp="1"/>
          </p:cNvSpPr>
          <p:nvPr>
            <p:ph type="title"/>
          </p:nvPr>
        </p:nvSpPr>
        <p:spPr/>
        <p:txBody>
          <a:bodyPr/>
          <a:lstStyle/>
          <a:p>
            <a:r>
              <a:rPr lang="en-US" dirty="0">
                <a:solidFill>
                  <a:schemeClr val="bg1"/>
                </a:solidFill>
              </a:rPr>
              <a:t>Alexia Ashford (2000)</a:t>
            </a:r>
            <a:endParaRPr lang="en-GB" dirty="0">
              <a:solidFill>
                <a:schemeClr val="bg1"/>
              </a:solidFill>
            </a:endParaRPr>
          </a:p>
        </p:txBody>
      </p:sp>
      <p:sp>
        <p:nvSpPr>
          <p:cNvPr id="3" name="Content Placeholder 2">
            <a:extLst>
              <a:ext uri="{FF2B5EF4-FFF2-40B4-BE49-F238E27FC236}">
                <a16:creationId xmlns:a16="http://schemas.microsoft.com/office/drawing/2014/main" id="{7258D4F5-C2C2-4FB0-8E09-996A65F61231}"/>
              </a:ext>
            </a:extLst>
          </p:cNvPr>
          <p:cNvSpPr>
            <a:spLocks noGrp="1"/>
          </p:cNvSpPr>
          <p:nvPr>
            <p:ph idx="1"/>
          </p:nvPr>
        </p:nvSpPr>
        <p:spPr>
          <a:xfrm>
            <a:off x="838200" y="1825625"/>
            <a:ext cx="5257800" cy="4351338"/>
          </a:xfrm>
        </p:spPr>
        <p:txBody>
          <a:bodyPr/>
          <a:lstStyle/>
          <a:p>
            <a:r>
              <a:rPr lang="en-US" dirty="0">
                <a:solidFill>
                  <a:srgbClr val="FF0000"/>
                </a:solidFill>
              </a:rPr>
              <a:t>Only non-male BOW</a:t>
            </a:r>
          </a:p>
          <a:p>
            <a:r>
              <a:rPr lang="en-US" dirty="0">
                <a:solidFill>
                  <a:srgbClr val="FF0000"/>
                </a:solidFill>
              </a:rPr>
              <a:t>Cannot be killed by the player in the domestic</a:t>
            </a:r>
          </a:p>
          <a:p>
            <a:r>
              <a:rPr lang="en-US" dirty="0">
                <a:solidFill>
                  <a:srgbClr val="FF0000"/>
                </a:solidFill>
              </a:rPr>
              <a:t>Killed in lab</a:t>
            </a:r>
            <a:endParaRPr lang="en-GB" dirty="0">
              <a:solidFill>
                <a:srgbClr val="FF0000"/>
              </a:solidFill>
            </a:endParaRPr>
          </a:p>
        </p:txBody>
      </p:sp>
      <p:pic>
        <p:nvPicPr>
          <p:cNvPr id="5" name="Picture 4">
            <a:extLst>
              <a:ext uri="{FF2B5EF4-FFF2-40B4-BE49-F238E27FC236}">
                <a16:creationId xmlns:a16="http://schemas.microsoft.com/office/drawing/2014/main" id="{BB245521-48FE-4B32-A988-51FE61C0CA8E}"/>
              </a:ext>
            </a:extLst>
          </p:cNvPr>
          <p:cNvPicPr>
            <a:picLocks noChangeAspect="1"/>
          </p:cNvPicPr>
          <p:nvPr/>
        </p:nvPicPr>
        <p:blipFill>
          <a:blip r:embed="rId2"/>
          <a:stretch>
            <a:fillRect/>
          </a:stretch>
        </p:blipFill>
        <p:spPr>
          <a:xfrm>
            <a:off x="4053039" y="3107222"/>
            <a:ext cx="7624318" cy="3204678"/>
          </a:xfrm>
          <a:prstGeom prst="rect">
            <a:avLst/>
          </a:prstGeom>
        </p:spPr>
      </p:pic>
    </p:spTree>
    <p:extLst>
      <p:ext uri="{BB962C8B-B14F-4D97-AF65-F5344CB8AC3E}">
        <p14:creationId xmlns:p14="http://schemas.microsoft.com/office/powerpoint/2010/main" val="3566369335"/>
      </p:ext>
    </p:extLst>
  </p:cSld>
  <p:clrMapOvr>
    <a:masterClrMapping/>
  </p:clrMapOvr>
  <mc:AlternateContent xmlns:mc="http://schemas.openxmlformats.org/markup-compatibility/2006" xmlns:p14="http://schemas.microsoft.com/office/powerpoint/2010/main">
    <mc:Choice Requires="p14">
      <p:transition spd="slow" p14:dur="2000" advTm="98199"/>
    </mc:Choice>
    <mc:Fallback xmlns="">
      <p:transition spd="slow" advTm="9819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00EB0-B86D-42A2-919B-3CEA5986CF8A}"/>
              </a:ext>
            </a:extLst>
          </p:cNvPr>
          <p:cNvSpPr>
            <a:spLocks noGrp="1"/>
          </p:cNvSpPr>
          <p:nvPr>
            <p:ph type="title"/>
          </p:nvPr>
        </p:nvSpPr>
        <p:spPr>
          <a:xfrm>
            <a:off x="450166" y="365125"/>
            <a:ext cx="7793502" cy="1325563"/>
          </a:xfrm>
        </p:spPr>
        <p:txBody>
          <a:bodyPr/>
          <a:lstStyle/>
          <a:p>
            <a:r>
              <a:rPr lang="en-US" dirty="0">
                <a:solidFill>
                  <a:schemeClr val="bg1"/>
                </a:solidFill>
              </a:rPr>
              <a:t>Monsters of </a:t>
            </a:r>
            <a:r>
              <a:rPr lang="en-US" i="1" dirty="0">
                <a:solidFill>
                  <a:schemeClr val="bg1"/>
                </a:solidFill>
              </a:rPr>
              <a:t>Resident Evil 7 </a:t>
            </a:r>
            <a:r>
              <a:rPr lang="en-US" dirty="0">
                <a:solidFill>
                  <a:schemeClr val="bg1"/>
                </a:solidFill>
              </a:rPr>
              <a:t>(2017)</a:t>
            </a:r>
            <a:endParaRPr lang="en-GB" dirty="0">
              <a:solidFill>
                <a:schemeClr val="bg1"/>
              </a:solidFill>
            </a:endParaRPr>
          </a:p>
        </p:txBody>
      </p:sp>
      <p:sp>
        <p:nvSpPr>
          <p:cNvPr id="3" name="Content Placeholder 2">
            <a:extLst>
              <a:ext uri="{FF2B5EF4-FFF2-40B4-BE49-F238E27FC236}">
                <a16:creationId xmlns:a16="http://schemas.microsoft.com/office/drawing/2014/main" id="{57AEBACF-6482-45AB-A084-36953990BE77}"/>
              </a:ext>
            </a:extLst>
          </p:cNvPr>
          <p:cNvSpPr>
            <a:spLocks noGrp="1"/>
          </p:cNvSpPr>
          <p:nvPr>
            <p:ph idx="1"/>
          </p:nvPr>
        </p:nvSpPr>
        <p:spPr>
          <a:xfrm>
            <a:off x="838200" y="1825625"/>
            <a:ext cx="4394982" cy="4351338"/>
          </a:xfrm>
        </p:spPr>
        <p:txBody>
          <a:bodyPr/>
          <a:lstStyle/>
          <a:p>
            <a:r>
              <a:rPr lang="en-US" dirty="0">
                <a:solidFill>
                  <a:srgbClr val="FF0000"/>
                </a:solidFill>
              </a:rPr>
              <a:t>Cannot be killed by the player within the domestic</a:t>
            </a:r>
          </a:p>
          <a:p>
            <a:pPr lvl="1"/>
            <a:r>
              <a:rPr lang="en-US" sz="2800" dirty="0">
                <a:solidFill>
                  <a:srgbClr val="FF0000"/>
                </a:solidFill>
              </a:rPr>
              <a:t>Die if removed</a:t>
            </a:r>
          </a:p>
          <a:p>
            <a:pPr lvl="1"/>
            <a:r>
              <a:rPr lang="en-US" sz="2800" dirty="0">
                <a:solidFill>
                  <a:srgbClr val="FF0000"/>
                </a:solidFill>
              </a:rPr>
              <a:t>Revived if returned</a:t>
            </a:r>
            <a:endParaRPr lang="en-GB" sz="2800" dirty="0">
              <a:solidFill>
                <a:srgbClr val="FF0000"/>
              </a:solidFill>
            </a:endParaRPr>
          </a:p>
        </p:txBody>
      </p:sp>
      <p:pic>
        <p:nvPicPr>
          <p:cNvPr id="5" name="Picture 4">
            <a:extLst>
              <a:ext uri="{FF2B5EF4-FFF2-40B4-BE49-F238E27FC236}">
                <a16:creationId xmlns:a16="http://schemas.microsoft.com/office/drawing/2014/main" id="{8916A7DB-372C-43E7-BF96-31B75AFF7D9A}"/>
              </a:ext>
            </a:extLst>
          </p:cNvPr>
          <p:cNvPicPr>
            <a:picLocks noChangeAspect="1"/>
          </p:cNvPicPr>
          <p:nvPr/>
        </p:nvPicPr>
        <p:blipFill>
          <a:blip r:embed="rId2"/>
          <a:stretch>
            <a:fillRect/>
          </a:stretch>
        </p:blipFill>
        <p:spPr>
          <a:xfrm>
            <a:off x="8243668" y="552981"/>
            <a:ext cx="3723249" cy="2094969"/>
          </a:xfrm>
          <a:prstGeom prst="rect">
            <a:avLst/>
          </a:prstGeom>
        </p:spPr>
      </p:pic>
      <p:pic>
        <p:nvPicPr>
          <p:cNvPr id="6" name="Picture 5">
            <a:extLst>
              <a:ext uri="{FF2B5EF4-FFF2-40B4-BE49-F238E27FC236}">
                <a16:creationId xmlns:a16="http://schemas.microsoft.com/office/drawing/2014/main" id="{D84C396B-8262-427E-9757-8F1937E2967A}"/>
              </a:ext>
            </a:extLst>
          </p:cNvPr>
          <p:cNvPicPr>
            <a:picLocks noChangeAspect="1"/>
          </p:cNvPicPr>
          <p:nvPr/>
        </p:nvPicPr>
        <p:blipFill>
          <a:blip r:embed="rId3"/>
          <a:stretch>
            <a:fillRect/>
          </a:stretch>
        </p:blipFill>
        <p:spPr>
          <a:xfrm>
            <a:off x="661182" y="3605213"/>
            <a:ext cx="4572000" cy="2571750"/>
          </a:xfrm>
          <a:prstGeom prst="rect">
            <a:avLst/>
          </a:prstGeom>
        </p:spPr>
      </p:pic>
      <p:pic>
        <p:nvPicPr>
          <p:cNvPr id="7" name="Picture 6">
            <a:extLst>
              <a:ext uri="{FF2B5EF4-FFF2-40B4-BE49-F238E27FC236}">
                <a16:creationId xmlns:a16="http://schemas.microsoft.com/office/drawing/2014/main" id="{B1CF8D2E-E072-48E1-82F3-4A833B464D39}"/>
              </a:ext>
            </a:extLst>
          </p:cNvPr>
          <p:cNvPicPr>
            <a:picLocks noChangeAspect="1"/>
          </p:cNvPicPr>
          <p:nvPr/>
        </p:nvPicPr>
        <p:blipFill>
          <a:blip r:embed="rId4"/>
          <a:stretch>
            <a:fillRect/>
          </a:stretch>
        </p:blipFill>
        <p:spPr>
          <a:xfrm>
            <a:off x="6096000" y="3085569"/>
            <a:ext cx="5715000" cy="3219450"/>
          </a:xfrm>
          <a:prstGeom prst="rect">
            <a:avLst/>
          </a:prstGeom>
        </p:spPr>
      </p:pic>
    </p:spTree>
    <p:extLst>
      <p:ext uri="{BB962C8B-B14F-4D97-AF65-F5344CB8AC3E}">
        <p14:creationId xmlns:p14="http://schemas.microsoft.com/office/powerpoint/2010/main" val="2892895217"/>
      </p:ext>
    </p:extLst>
  </p:cSld>
  <p:clrMapOvr>
    <a:masterClrMapping/>
  </p:clrMapOvr>
  <mc:AlternateContent xmlns:mc="http://schemas.openxmlformats.org/markup-compatibility/2006" xmlns:p14="http://schemas.microsoft.com/office/powerpoint/2010/main">
    <mc:Choice Requires="p14">
      <p:transition spd="slow" p14:dur="2000" advTm="50103"/>
    </mc:Choice>
    <mc:Fallback xmlns="">
      <p:transition spd="slow" advTm="5010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DC362-7D4D-4F7C-B809-A3977714ED6B}"/>
              </a:ext>
            </a:extLst>
          </p:cNvPr>
          <p:cNvSpPr>
            <a:spLocks noGrp="1"/>
          </p:cNvSpPr>
          <p:nvPr>
            <p:ph type="title"/>
          </p:nvPr>
        </p:nvSpPr>
        <p:spPr/>
        <p:txBody>
          <a:bodyPr/>
          <a:lstStyle/>
          <a:p>
            <a:r>
              <a:rPr lang="en-US" dirty="0">
                <a:solidFill>
                  <a:schemeClr val="bg1"/>
                </a:solidFill>
              </a:rPr>
              <a:t>Places Male BOWs Thrive (especially plot relevant ones)</a:t>
            </a:r>
            <a:endParaRPr lang="en-GB" dirty="0">
              <a:solidFill>
                <a:schemeClr val="bg1"/>
              </a:solidFill>
            </a:endParaRPr>
          </a:p>
        </p:txBody>
      </p:sp>
      <p:sp>
        <p:nvSpPr>
          <p:cNvPr id="3" name="Content Placeholder 2">
            <a:extLst>
              <a:ext uri="{FF2B5EF4-FFF2-40B4-BE49-F238E27FC236}">
                <a16:creationId xmlns:a16="http://schemas.microsoft.com/office/drawing/2014/main" id="{47204558-DA0E-4FC6-9D4F-AB454B36F40A}"/>
              </a:ext>
            </a:extLst>
          </p:cNvPr>
          <p:cNvSpPr>
            <a:spLocks noGrp="1"/>
          </p:cNvSpPr>
          <p:nvPr>
            <p:ph idx="1"/>
          </p:nvPr>
        </p:nvSpPr>
        <p:spPr/>
        <p:txBody>
          <a:bodyPr/>
          <a:lstStyle/>
          <a:p>
            <a:r>
              <a:rPr lang="en-US" sz="3600" i="1" dirty="0">
                <a:solidFill>
                  <a:srgbClr val="FF0000"/>
                </a:solidFill>
              </a:rPr>
              <a:t>Anywhere that isn’t the domestic</a:t>
            </a:r>
          </a:p>
          <a:p>
            <a:pPr lvl="1"/>
            <a:r>
              <a:rPr lang="en-US" sz="2800" dirty="0">
                <a:solidFill>
                  <a:srgbClr val="FF0000"/>
                </a:solidFill>
              </a:rPr>
              <a:t>Streets of abandoned cities</a:t>
            </a:r>
          </a:p>
          <a:p>
            <a:pPr lvl="1"/>
            <a:r>
              <a:rPr lang="en-US" sz="2800" dirty="0">
                <a:solidFill>
                  <a:srgbClr val="FF0000"/>
                </a:solidFill>
              </a:rPr>
              <a:t>Across numerous countries</a:t>
            </a:r>
          </a:p>
          <a:p>
            <a:pPr lvl="1"/>
            <a:r>
              <a:rPr lang="en-US" sz="2800" dirty="0">
                <a:solidFill>
                  <a:srgbClr val="FF0000"/>
                </a:solidFill>
              </a:rPr>
              <a:t>Planes, Trains, and Automobiles</a:t>
            </a:r>
          </a:p>
          <a:p>
            <a:pPr lvl="1"/>
            <a:r>
              <a:rPr lang="en-US" sz="2800" dirty="0">
                <a:solidFill>
                  <a:srgbClr val="FF0000"/>
                </a:solidFill>
              </a:rPr>
              <a:t>Secret labs</a:t>
            </a:r>
          </a:p>
          <a:p>
            <a:r>
              <a:rPr lang="en-US" sz="3600" i="1" dirty="0">
                <a:solidFill>
                  <a:srgbClr val="FF0000"/>
                </a:solidFill>
              </a:rPr>
              <a:t>Punished for occupying a private female space</a:t>
            </a:r>
          </a:p>
        </p:txBody>
      </p:sp>
    </p:spTree>
    <p:extLst>
      <p:ext uri="{BB962C8B-B14F-4D97-AF65-F5344CB8AC3E}">
        <p14:creationId xmlns:p14="http://schemas.microsoft.com/office/powerpoint/2010/main" val="4185236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24996-8D38-422C-A457-DDD043773E92}"/>
              </a:ext>
            </a:extLst>
          </p:cNvPr>
          <p:cNvSpPr>
            <a:spLocks noGrp="1"/>
          </p:cNvSpPr>
          <p:nvPr>
            <p:ph type="title"/>
          </p:nvPr>
        </p:nvSpPr>
        <p:spPr/>
        <p:txBody>
          <a:bodyPr/>
          <a:lstStyle/>
          <a:p>
            <a:r>
              <a:rPr lang="en-US" dirty="0">
                <a:solidFill>
                  <a:schemeClr val="bg1"/>
                </a:solidFill>
              </a:rPr>
              <a:t>Male Counterparts</a:t>
            </a:r>
            <a:endParaRPr lang="en-GB" dirty="0">
              <a:solidFill>
                <a:schemeClr val="bg1"/>
              </a:solidFill>
            </a:endParaRPr>
          </a:p>
        </p:txBody>
      </p:sp>
      <p:sp>
        <p:nvSpPr>
          <p:cNvPr id="3" name="Content Placeholder 2">
            <a:extLst>
              <a:ext uri="{FF2B5EF4-FFF2-40B4-BE49-F238E27FC236}">
                <a16:creationId xmlns:a16="http://schemas.microsoft.com/office/drawing/2014/main" id="{F8EA6B9E-575C-4FC3-B94B-8C73B9762C88}"/>
              </a:ext>
            </a:extLst>
          </p:cNvPr>
          <p:cNvSpPr>
            <a:spLocks noGrp="1"/>
          </p:cNvSpPr>
          <p:nvPr>
            <p:ph idx="1"/>
          </p:nvPr>
        </p:nvSpPr>
        <p:spPr/>
        <p:txBody>
          <a:bodyPr>
            <a:normAutofit/>
          </a:bodyPr>
          <a:lstStyle/>
          <a:p>
            <a:r>
              <a:rPr lang="en-US" sz="4400" dirty="0">
                <a:solidFill>
                  <a:srgbClr val="FF0000"/>
                </a:solidFill>
              </a:rPr>
              <a:t>“If forced to interact with the domestic realm, they flee it as soon as possible to focus on global concerns (i.e. terrorizing the planet, destabilizing governments, etc.) There is no preoccupation with the family but rather the need to abandon all tapestries of it. </a:t>
            </a:r>
            <a:endParaRPr lang="en-GB" sz="4400" dirty="0">
              <a:solidFill>
                <a:srgbClr val="FF0000"/>
              </a:solidFill>
            </a:endParaRPr>
          </a:p>
        </p:txBody>
      </p:sp>
    </p:spTree>
    <p:extLst>
      <p:ext uri="{BB962C8B-B14F-4D97-AF65-F5344CB8AC3E}">
        <p14:creationId xmlns:p14="http://schemas.microsoft.com/office/powerpoint/2010/main" val="3299262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EB373-4385-40B3-BB57-56A1063FCA95}"/>
              </a:ext>
            </a:extLst>
          </p:cNvPr>
          <p:cNvSpPr>
            <a:spLocks noGrp="1"/>
          </p:cNvSpPr>
          <p:nvPr>
            <p:ph type="title"/>
          </p:nvPr>
        </p:nvSpPr>
        <p:spPr/>
        <p:txBody>
          <a:bodyPr/>
          <a:lstStyle/>
          <a:p>
            <a:r>
              <a:rPr lang="en-US" dirty="0">
                <a:solidFill>
                  <a:schemeClr val="bg1"/>
                </a:solidFill>
              </a:rPr>
              <a:t>Sexualized Monsters</a:t>
            </a:r>
            <a:endParaRPr lang="en-GB" dirty="0">
              <a:solidFill>
                <a:schemeClr val="bg1"/>
              </a:solidFill>
            </a:endParaRPr>
          </a:p>
        </p:txBody>
      </p:sp>
      <p:sp>
        <p:nvSpPr>
          <p:cNvPr id="3" name="Content Placeholder 2">
            <a:extLst>
              <a:ext uri="{FF2B5EF4-FFF2-40B4-BE49-F238E27FC236}">
                <a16:creationId xmlns:a16="http://schemas.microsoft.com/office/drawing/2014/main" id="{39DE6605-8527-43F5-9DD4-835A8EFF1D8A}"/>
              </a:ext>
            </a:extLst>
          </p:cNvPr>
          <p:cNvSpPr>
            <a:spLocks noGrp="1"/>
          </p:cNvSpPr>
          <p:nvPr>
            <p:ph idx="1"/>
          </p:nvPr>
        </p:nvSpPr>
        <p:spPr/>
        <p:txBody>
          <a:bodyPr>
            <a:normAutofit lnSpcReduction="10000"/>
          </a:bodyPr>
          <a:lstStyle/>
          <a:p>
            <a:pPr marL="0" indent="0" algn="ctr">
              <a:buNone/>
            </a:pPr>
            <a:r>
              <a:rPr lang="en-US" sz="8000" dirty="0">
                <a:solidFill>
                  <a:srgbClr val="FF0000"/>
                </a:solidFill>
              </a:rPr>
              <a:t>To defeat female BOWs, players are required to sexualize them and mutilate their genitals.</a:t>
            </a:r>
            <a:endParaRPr lang="en-GB" sz="8000" dirty="0">
              <a:solidFill>
                <a:srgbClr val="FF0000"/>
              </a:solidFill>
            </a:endParaRPr>
          </a:p>
        </p:txBody>
      </p:sp>
    </p:spTree>
    <p:extLst>
      <p:ext uri="{BB962C8B-B14F-4D97-AF65-F5344CB8AC3E}">
        <p14:creationId xmlns:p14="http://schemas.microsoft.com/office/powerpoint/2010/main" val="699025888"/>
      </p:ext>
    </p:extLst>
  </p:cSld>
  <p:clrMapOvr>
    <a:masterClrMapping/>
  </p:clrMapOvr>
  <mc:AlternateContent xmlns:mc="http://schemas.openxmlformats.org/markup-compatibility/2006" xmlns:p14="http://schemas.microsoft.com/office/powerpoint/2010/main">
    <mc:Choice Requires="p14">
      <p:transition spd="slow" p14:dur="2000" advTm="9735"/>
    </mc:Choice>
    <mc:Fallback xmlns="">
      <p:transition spd="slow" advTm="973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9C3C-30A5-4ED4-B36C-37FBF72465D3}"/>
              </a:ext>
            </a:extLst>
          </p:cNvPr>
          <p:cNvSpPr>
            <a:spLocks noGrp="1"/>
          </p:cNvSpPr>
          <p:nvPr>
            <p:ph type="title"/>
          </p:nvPr>
        </p:nvSpPr>
        <p:spPr/>
        <p:txBody>
          <a:bodyPr/>
          <a:lstStyle/>
          <a:p>
            <a:r>
              <a:rPr lang="en-US" dirty="0">
                <a:solidFill>
                  <a:schemeClr val="bg1"/>
                </a:solidFill>
              </a:rPr>
              <a:t>Alexia Ashford</a:t>
            </a:r>
            <a:endParaRPr lang="en-GB" dirty="0">
              <a:solidFill>
                <a:schemeClr val="bg1"/>
              </a:solidFill>
            </a:endParaRPr>
          </a:p>
        </p:txBody>
      </p:sp>
      <p:pic>
        <p:nvPicPr>
          <p:cNvPr id="5" name="Content Placeholder 4">
            <a:extLst>
              <a:ext uri="{FF2B5EF4-FFF2-40B4-BE49-F238E27FC236}">
                <a16:creationId xmlns:a16="http://schemas.microsoft.com/office/drawing/2014/main" id="{D41B5135-8C30-4F66-B44D-23879FAD623F}"/>
              </a:ext>
            </a:extLst>
          </p:cNvPr>
          <p:cNvPicPr>
            <a:picLocks noGrp="1" noChangeAspect="1"/>
          </p:cNvPicPr>
          <p:nvPr>
            <p:ph idx="1"/>
          </p:nvPr>
        </p:nvPicPr>
        <p:blipFill>
          <a:blip r:embed="rId2"/>
          <a:stretch>
            <a:fillRect/>
          </a:stretch>
        </p:blipFill>
        <p:spPr>
          <a:xfrm>
            <a:off x="362132" y="3415769"/>
            <a:ext cx="2573289" cy="2732696"/>
          </a:xfrm>
          <a:prstGeom prst="rect">
            <a:avLst/>
          </a:prstGeom>
        </p:spPr>
      </p:pic>
      <p:pic>
        <p:nvPicPr>
          <p:cNvPr id="6" name="Picture 5">
            <a:extLst>
              <a:ext uri="{FF2B5EF4-FFF2-40B4-BE49-F238E27FC236}">
                <a16:creationId xmlns:a16="http://schemas.microsoft.com/office/drawing/2014/main" id="{9B6A41F8-93E9-4CB5-96F9-DFF3EBB5EB68}"/>
              </a:ext>
            </a:extLst>
          </p:cNvPr>
          <p:cNvPicPr>
            <a:picLocks noChangeAspect="1"/>
          </p:cNvPicPr>
          <p:nvPr/>
        </p:nvPicPr>
        <p:blipFill>
          <a:blip r:embed="rId3"/>
          <a:stretch>
            <a:fillRect/>
          </a:stretch>
        </p:blipFill>
        <p:spPr>
          <a:xfrm>
            <a:off x="3560343" y="3271471"/>
            <a:ext cx="3692641" cy="3021292"/>
          </a:xfrm>
          <a:prstGeom prst="rect">
            <a:avLst/>
          </a:prstGeom>
        </p:spPr>
      </p:pic>
      <p:pic>
        <p:nvPicPr>
          <p:cNvPr id="7" name="Picture 6">
            <a:extLst>
              <a:ext uri="{FF2B5EF4-FFF2-40B4-BE49-F238E27FC236}">
                <a16:creationId xmlns:a16="http://schemas.microsoft.com/office/drawing/2014/main" id="{A2602931-811E-4F4E-9DD1-B35C211F24FB}"/>
              </a:ext>
            </a:extLst>
          </p:cNvPr>
          <p:cNvPicPr>
            <a:picLocks noChangeAspect="1"/>
          </p:cNvPicPr>
          <p:nvPr/>
        </p:nvPicPr>
        <p:blipFill>
          <a:blip r:embed="rId4"/>
          <a:stretch>
            <a:fillRect/>
          </a:stretch>
        </p:blipFill>
        <p:spPr>
          <a:xfrm>
            <a:off x="7877906" y="3271471"/>
            <a:ext cx="4103077" cy="3078453"/>
          </a:xfrm>
          <a:prstGeom prst="rect">
            <a:avLst/>
          </a:prstGeom>
        </p:spPr>
      </p:pic>
      <p:sp>
        <p:nvSpPr>
          <p:cNvPr id="8" name="TextBox 7">
            <a:extLst>
              <a:ext uri="{FF2B5EF4-FFF2-40B4-BE49-F238E27FC236}">
                <a16:creationId xmlns:a16="http://schemas.microsoft.com/office/drawing/2014/main" id="{96623ED0-3FA0-4E78-B957-CEF76F81A1B1}"/>
              </a:ext>
            </a:extLst>
          </p:cNvPr>
          <p:cNvSpPr txBox="1"/>
          <p:nvPr/>
        </p:nvSpPr>
        <p:spPr>
          <a:xfrm>
            <a:off x="838200" y="1690688"/>
            <a:ext cx="6083105" cy="93997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418455731"/>
      </p:ext>
    </p:extLst>
  </p:cSld>
  <p:clrMapOvr>
    <a:masterClrMapping/>
  </p:clrMapOvr>
  <mc:AlternateContent xmlns:mc="http://schemas.openxmlformats.org/markup-compatibility/2006" xmlns:p14="http://schemas.microsoft.com/office/powerpoint/2010/main">
    <mc:Choice Requires="p14">
      <p:transition spd="slow" p14:dur="2000" advTm="49442"/>
    </mc:Choice>
    <mc:Fallback xmlns="">
      <p:transition spd="slow" advTm="4944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0CDE4-4A5E-4C0B-A672-DE4773A4F41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003FEC8-75B0-4255-9E83-69D787EEA141}"/>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0DC3736-0F8C-4210-8C1C-FF0C01F87AEE}"/>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784828C-145E-4805-BE20-219A88BE2C9C}"/>
              </a:ext>
            </a:extLst>
          </p:cNvPr>
          <p:cNvSpPr txBox="1"/>
          <p:nvPr/>
        </p:nvSpPr>
        <p:spPr>
          <a:xfrm>
            <a:off x="4023360" y="1041009"/>
            <a:ext cx="1617785" cy="1569660"/>
          </a:xfrm>
          <a:prstGeom prst="rect">
            <a:avLst/>
          </a:prstGeom>
          <a:noFill/>
        </p:spPr>
        <p:txBody>
          <a:bodyPr wrap="square" rtlCol="0">
            <a:spAutoFit/>
          </a:bodyPr>
          <a:lstStyle/>
          <a:p>
            <a:pPr algn="ctr"/>
            <a:r>
              <a:rPr lang="en-US" sz="3200" b="1" dirty="0">
                <a:solidFill>
                  <a:schemeClr val="bg1"/>
                </a:solidFill>
              </a:rPr>
              <a:t>Rachel Foley (2011)</a:t>
            </a:r>
            <a:endParaRPr lang="en-GB" sz="3200" b="1" dirty="0">
              <a:solidFill>
                <a:schemeClr val="bg1"/>
              </a:solidFill>
            </a:endParaRPr>
          </a:p>
        </p:txBody>
      </p:sp>
    </p:spTree>
    <p:extLst>
      <p:ext uri="{BB962C8B-B14F-4D97-AF65-F5344CB8AC3E}">
        <p14:creationId xmlns:p14="http://schemas.microsoft.com/office/powerpoint/2010/main" val="2064765129"/>
      </p:ext>
    </p:extLst>
  </p:cSld>
  <p:clrMapOvr>
    <a:masterClrMapping/>
  </p:clrMapOvr>
  <mc:AlternateContent xmlns:mc="http://schemas.openxmlformats.org/markup-compatibility/2006" xmlns:p14="http://schemas.microsoft.com/office/powerpoint/2010/main">
    <mc:Choice Requires="p14">
      <p:transition spd="slow" p14:dur="2000" advTm="14088"/>
    </mc:Choice>
    <mc:Fallback xmlns="">
      <p:transition spd="slow" advTm="1408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75A1-0A92-4D93-949B-FE69A344746C}"/>
              </a:ext>
            </a:extLst>
          </p:cNvPr>
          <p:cNvSpPr>
            <a:spLocks noGrp="1"/>
          </p:cNvSpPr>
          <p:nvPr>
            <p:ph type="title"/>
          </p:nvPr>
        </p:nvSpPr>
        <p:spPr/>
        <p:txBody>
          <a:bodyPr/>
          <a:lstStyle/>
          <a:p>
            <a:r>
              <a:rPr lang="en-US" dirty="0">
                <a:solidFill>
                  <a:schemeClr val="bg1"/>
                </a:solidFill>
              </a:rPr>
              <a:t>Deborah Harper (2012), </a:t>
            </a:r>
            <a:endParaRPr lang="en-GB" dirty="0">
              <a:solidFill>
                <a:schemeClr val="bg1"/>
              </a:solidFill>
            </a:endParaRPr>
          </a:p>
        </p:txBody>
      </p:sp>
      <p:sp>
        <p:nvSpPr>
          <p:cNvPr id="3" name="Content Placeholder 2">
            <a:extLst>
              <a:ext uri="{FF2B5EF4-FFF2-40B4-BE49-F238E27FC236}">
                <a16:creationId xmlns:a16="http://schemas.microsoft.com/office/drawing/2014/main" id="{8857444C-5DFA-4F62-86F9-466992A1334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1A89A45-2941-45ED-BF7A-A5D3699D99D6}"/>
              </a:ext>
            </a:extLst>
          </p:cNvPr>
          <p:cNvPicPr>
            <a:picLocks noChangeAspect="1"/>
          </p:cNvPicPr>
          <p:nvPr/>
        </p:nvPicPr>
        <p:blipFill>
          <a:blip r:embed="rId2"/>
          <a:stretch>
            <a:fillRect/>
          </a:stretch>
        </p:blipFill>
        <p:spPr>
          <a:xfrm>
            <a:off x="0" y="9525"/>
            <a:ext cx="12192000" cy="6838950"/>
          </a:xfrm>
          <a:prstGeom prst="rect">
            <a:avLst/>
          </a:prstGeom>
        </p:spPr>
      </p:pic>
      <p:sp>
        <p:nvSpPr>
          <p:cNvPr id="5" name="TextBox 4">
            <a:extLst>
              <a:ext uri="{FF2B5EF4-FFF2-40B4-BE49-F238E27FC236}">
                <a16:creationId xmlns:a16="http://schemas.microsoft.com/office/drawing/2014/main" id="{B14E6068-9DAA-493E-9AA8-799E769EA534}"/>
              </a:ext>
            </a:extLst>
          </p:cNvPr>
          <p:cNvSpPr txBox="1"/>
          <p:nvPr/>
        </p:nvSpPr>
        <p:spPr>
          <a:xfrm>
            <a:off x="196948" y="365125"/>
            <a:ext cx="2250830" cy="1754326"/>
          </a:xfrm>
          <a:prstGeom prst="rect">
            <a:avLst/>
          </a:prstGeom>
          <a:noFill/>
        </p:spPr>
        <p:txBody>
          <a:bodyPr wrap="square" rtlCol="0">
            <a:spAutoFit/>
          </a:bodyPr>
          <a:lstStyle/>
          <a:p>
            <a:pPr algn="ctr"/>
            <a:r>
              <a:rPr lang="en-US" sz="3600" b="1" dirty="0">
                <a:solidFill>
                  <a:schemeClr val="bg1"/>
                </a:solidFill>
              </a:rPr>
              <a:t>Deborah Harper (2012)</a:t>
            </a:r>
            <a:endParaRPr lang="en-GB" sz="3600" b="1" dirty="0">
              <a:solidFill>
                <a:schemeClr val="bg1"/>
              </a:solidFill>
            </a:endParaRPr>
          </a:p>
        </p:txBody>
      </p:sp>
    </p:spTree>
    <p:extLst>
      <p:ext uri="{BB962C8B-B14F-4D97-AF65-F5344CB8AC3E}">
        <p14:creationId xmlns:p14="http://schemas.microsoft.com/office/powerpoint/2010/main" val="3921369902"/>
      </p:ext>
    </p:extLst>
  </p:cSld>
  <p:clrMapOvr>
    <a:masterClrMapping/>
  </p:clrMapOvr>
  <mc:AlternateContent xmlns:mc="http://schemas.openxmlformats.org/markup-compatibility/2006" xmlns:p14="http://schemas.microsoft.com/office/powerpoint/2010/main">
    <mc:Choice Requires="p14">
      <p:transition spd="slow" p14:dur="2000" advTm="22668"/>
    </mc:Choice>
    <mc:Fallback xmlns="">
      <p:transition spd="slow" advTm="2266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0868-453D-43EB-BDBA-A47C28AD620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DAEA62-0D5B-4F09-A396-F8FDCCEC59A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936D9158-3099-4292-9F52-98405C088D49}"/>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5B4A7A5-A742-476A-91A9-C7C8C34C9331}"/>
              </a:ext>
            </a:extLst>
          </p:cNvPr>
          <p:cNvSpPr txBox="1"/>
          <p:nvPr/>
        </p:nvSpPr>
        <p:spPr>
          <a:xfrm>
            <a:off x="211014" y="520505"/>
            <a:ext cx="2470053" cy="1077218"/>
          </a:xfrm>
          <a:prstGeom prst="rect">
            <a:avLst/>
          </a:prstGeom>
          <a:noFill/>
        </p:spPr>
        <p:txBody>
          <a:bodyPr wrap="square" rtlCol="0">
            <a:spAutoFit/>
          </a:bodyPr>
          <a:lstStyle/>
          <a:p>
            <a:r>
              <a:rPr lang="en-US" sz="3200" b="1" dirty="0">
                <a:solidFill>
                  <a:schemeClr val="bg1"/>
                </a:solidFill>
              </a:rPr>
              <a:t>Marguerite Baker (2017)</a:t>
            </a:r>
            <a:endParaRPr lang="en-GB" sz="3200" b="1" dirty="0">
              <a:solidFill>
                <a:schemeClr val="bg1"/>
              </a:solidFill>
            </a:endParaRPr>
          </a:p>
        </p:txBody>
      </p:sp>
    </p:spTree>
    <p:extLst>
      <p:ext uri="{BB962C8B-B14F-4D97-AF65-F5344CB8AC3E}">
        <p14:creationId xmlns:p14="http://schemas.microsoft.com/office/powerpoint/2010/main" val="2204481288"/>
      </p:ext>
    </p:extLst>
  </p:cSld>
  <p:clrMapOvr>
    <a:masterClrMapping/>
  </p:clrMapOvr>
  <mc:AlternateContent xmlns:mc="http://schemas.openxmlformats.org/markup-compatibility/2006" xmlns:p14="http://schemas.microsoft.com/office/powerpoint/2010/main">
    <mc:Choice Requires="p14">
      <p:transition spd="slow" p14:dur="2000" advTm="11463"/>
    </mc:Choice>
    <mc:Fallback xmlns="">
      <p:transition spd="slow" advTm="1146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4E242-4281-4D36-ABC9-040B1AB80D40}"/>
              </a:ext>
            </a:extLst>
          </p:cNvPr>
          <p:cNvSpPr>
            <a:spLocks noGrp="1"/>
          </p:cNvSpPr>
          <p:nvPr>
            <p:ph type="title"/>
          </p:nvPr>
        </p:nvSpPr>
        <p:spPr/>
        <p:txBody>
          <a:bodyPr/>
          <a:lstStyle/>
          <a:p>
            <a:r>
              <a:rPr lang="en-US" dirty="0">
                <a:solidFill>
                  <a:schemeClr val="bg1"/>
                </a:solidFill>
              </a:rPr>
              <a:t>And male BOWs?</a:t>
            </a:r>
            <a:endParaRPr lang="en-GB" dirty="0">
              <a:solidFill>
                <a:schemeClr val="bg1"/>
              </a:solidFill>
            </a:endParaRPr>
          </a:p>
        </p:txBody>
      </p:sp>
      <p:sp>
        <p:nvSpPr>
          <p:cNvPr id="3" name="Text Placeholder 2">
            <a:extLst>
              <a:ext uri="{FF2B5EF4-FFF2-40B4-BE49-F238E27FC236}">
                <a16:creationId xmlns:a16="http://schemas.microsoft.com/office/drawing/2014/main" id="{D0A9722C-393C-49A7-8423-B29D52F1B6E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55151986"/>
      </p:ext>
    </p:extLst>
  </p:cSld>
  <p:clrMapOvr>
    <a:masterClrMapping/>
  </p:clrMapOvr>
  <mc:AlternateContent xmlns:mc="http://schemas.openxmlformats.org/markup-compatibility/2006" xmlns:p14="http://schemas.microsoft.com/office/powerpoint/2010/main">
    <mc:Choice Requires="p14">
      <p:transition spd="slow" p14:dur="2000" advTm="2673"/>
    </mc:Choice>
    <mc:Fallback xmlns="">
      <p:transition spd="slow" advTm="267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7B792F-AD08-45D7-8A73-80BBD22E6BC1}"/>
              </a:ext>
            </a:extLst>
          </p:cNvPr>
          <p:cNvPicPr>
            <a:picLocks noChangeAspect="1"/>
          </p:cNvPicPr>
          <p:nvPr/>
        </p:nvPicPr>
        <p:blipFill>
          <a:blip r:embed="rId2"/>
          <a:stretch>
            <a:fillRect/>
          </a:stretch>
        </p:blipFill>
        <p:spPr>
          <a:xfrm>
            <a:off x="2817979" y="535525"/>
            <a:ext cx="8609925" cy="5983898"/>
          </a:xfrm>
          <a:prstGeom prst="rect">
            <a:avLst/>
          </a:prstGeom>
        </p:spPr>
      </p:pic>
      <p:sp>
        <p:nvSpPr>
          <p:cNvPr id="3" name="TextBox 2">
            <a:extLst>
              <a:ext uri="{FF2B5EF4-FFF2-40B4-BE49-F238E27FC236}">
                <a16:creationId xmlns:a16="http://schemas.microsoft.com/office/drawing/2014/main" id="{8FE3D1F3-BB70-432C-A8E6-D5848A0C7CE5}"/>
              </a:ext>
            </a:extLst>
          </p:cNvPr>
          <p:cNvSpPr txBox="1"/>
          <p:nvPr/>
        </p:nvSpPr>
        <p:spPr>
          <a:xfrm>
            <a:off x="506436" y="745588"/>
            <a:ext cx="1589649" cy="1569660"/>
          </a:xfrm>
          <a:prstGeom prst="rect">
            <a:avLst/>
          </a:prstGeom>
          <a:noFill/>
        </p:spPr>
        <p:txBody>
          <a:bodyPr wrap="square" rtlCol="0">
            <a:spAutoFit/>
          </a:bodyPr>
          <a:lstStyle/>
          <a:p>
            <a:r>
              <a:rPr lang="en-US" sz="3200" b="1" dirty="0">
                <a:solidFill>
                  <a:schemeClr val="bg1"/>
                </a:solidFill>
              </a:rPr>
              <a:t>William Birkin (1998)</a:t>
            </a:r>
            <a:endParaRPr lang="en-GB" sz="3200" b="1" dirty="0">
              <a:solidFill>
                <a:schemeClr val="bg1"/>
              </a:solidFill>
            </a:endParaRPr>
          </a:p>
        </p:txBody>
      </p:sp>
    </p:spTree>
    <p:extLst>
      <p:ext uri="{BB962C8B-B14F-4D97-AF65-F5344CB8AC3E}">
        <p14:creationId xmlns:p14="http://schemas.microsoft.com/office/powerpoint/2010/main" val="4187869719"/>
      </p:ext>
    </p:extLst>
  </p:cSld>
  <p:clrMapOvr>
    <a:masterClrMapping/>
  </p:clrMapOvr>
  <mc:AlternateContent xmlns:mc="http://schemas.openxmlformats.org/markup-compatibility/2006" xmlns:p14="http://schemas.microsoft.com/office/powerpoint/2010/main">
    <mc:Choice Requires="p14">
      <p:transition spd="slow" p14:dur="2000" advTm="18504"/>
    </mc:Choice>
    <mc:Fallback xmlns="">
      <p:transition spd="slow" advTm="1850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4348-521A-4581-8115-1650ECAD5162}"/>
              </a:ext>
            </a:extLst>
          </p:cNvPr>
          <p:cNvSpPr>
            <a:spLocks noGrp="1"/>
          </p:cNvSpPr>
          <p:nvPr>
            <p:ph type="title"/>
          </p:nvPr>
        </p:nvSpPr>
        <p:spPr/>
        <p:txBody>
          <a:bodyPr/>
          <a:lstStyle/>
          <a:p>
            <a:endParaRPr lang="en-GB" dirty="0"/>
          </a:p>
        </p:txBody>
      </p:sp>
      <p:pic>
        <p:nvPicPr>
          <p:cNvPr id="4" name="Picture 3">
            <a:extLst>
              <a:ext uri="{FF2B5EF4-FFF2-40B4-BE49-F238E27FC236}">
                <a16:creationId xmlns:a16="http://schemas.microsoft.com/office/drawing/2014/main" id="{7F57EAF4-9F6C-426E-98B0-484549E7B290}"/>
              </a:ext>
            </a:extLst>
          </p:cNvPr>
          <p:cNvPicPr>
            <a:picLocks noChangeAspect="1"/>
          </p:cNvPicPr>
          <p:nvPr/>
        </p:nvPicPr>
        <p:blipFill>
          <a:blip r:embed="rId2"/>
          <a:stretch>
            <a:fillRect/>
          </a:stretch>
        </p:blipFill>
        <p:spPr>
          <a:xfrm>
            <a:off x="268636" y="340089"/>
            <a:ext cx="6152786" cy="6152786"/>
          </a:xfrm>
          <a:prstGeom prst="rect">
            <a:avLst/>
          </a:prstGeom>
        </p:spPr>
      </p:pic>
      <p:sp>
        <p:nvSpPr>
          <p:cNvPr id="7" name="Content Placeholder 6">
            <a:extLst>
              <a:ext uri="{FF2B5EF4-FFF2-40B4-BE49-F238E27FC236}">
                <a16:creationId xmlns:a16="http://schemas.microsoft.com/office/drawing/2014/main" id="{BF1A3516-C4E1-4499-8E63-511A6E4A8C99}"/>
              </a:ext>
            </a:extLst>
          </p:cNvPr>
          <p:cNvSpPr>
            <a:spLocks noGrp="1"/>
          </p:cNvSpPr>
          <p:nvPr>
            <p:ph idx="1"/>
          </p:nvPr>
        </p:nvSpPr>
        <p:spPr/>
        <p:txBody>
          <a:bodyPr/>
          <a:lstStyle/>
          <a:p>
            <a:endParaRPr lang="en-GB" dirty="0"/>
          </a:p>
        </p:txBody>
      </p:sp>
      <p:pic>
        <p:nvPicPr>
          <p:cNvPr id="8" name="Picture 7">
            <a:extLst>
              <a:ext uri="{FF2B5EF4-FFF2-40B4-BE49-F238E27FC236}">
                <a16:creationId xmlns:a16="http://schemas.microsoft.com/office/drawing/2014/main" id="{C49AA2AC-CEB8-49EC-AD4A-B26E05A6F42B}"/>
              </a:ext>
            </a:extLst>
          </p:cNvPr>
          <p:cNvPicPr>
            <a:picLocks noChangeAspect="1"/>
          </p:cNvPicPr>
          <p:nvPr/>
        </p:nvPicPr>
        <p:blipFill>
          <a:blip r:embed="rId3"/>
          <a:stretch>
            <a:fillRect/>
          </a:stretch>
        </p:blipFill>
        <p:spPr>
          <a:xfrm>
            <a:off x="6644159" y="191743"/>
            <a:ext cx="5547841" cy="6474513"/>
          </a:xfrm>
          <a:prstGeom prst="rect">
            <a:avLst/>
          </a:prstGeom>
        </p:spPr>
      </p:pic>
      <p:sp>
        <p:nvSpPr>
          <p:cNvPr id="9" name="TextBox 8">
            <a:extLst>
              <a:ext uri="{FF2B5EF4-FFF2-40B4-BE49-F238E27FC236}">
                <a16:creationId xmlns:a16="http://schemas.microsoft.com/office/drawing/2014/main" id="{79F8E548-7A19-4D36-AF2A-24CDB40432F9}"/>
              </a:ext>
            </a:extLst>
          </p:cNvPr>
          <p:cNvSpPr txBox="1"/>
          <p:nvPr/>
        </p:nvSpPr>
        <p:spPr>
          <a:xfrm>
            <a:off x="407962" y="681037"/>
            <a:ext cx="1685777" cy="1569660"/>
          </a:xfrm>
          <a:prstGeom prst="rect">
            <a:avLst/>
          </a:prstGeom>
          <a:noFill/>
        </p:spPr>
        <p:txBody>
          <a:bodyPr wrap="square" rtlCol="0">
            <a:spAutoFit/>
          </a:bodyPr>
          <a:lstStyle/>
          <a:p>
            <a:r>
              <a:rPr lang="en-US" sz="3200" b="1" dirty="0"/>
              <a:t>Jack </a:t>
            </a:r>
            <a:r>
              <a:rPr lang="en-US" sz="3200" b="1" dirty="0" err="1"/>
              <a:t>Krauser</a:t>
            </a:r>
            <a:r>
              <a:rPr lang="en-US" sz="3200" b="1" dirty="0"/>
              <a:t> (2004)</a:t>
            </a:r>
            <a:endParaRPr lang="en-GB" sz="3200" b="1" dirty="0"/>
          </a:p>
        </p:txBody>
      </p:sp>
      <p:sp>
        <p:nvSpPr>
          <p:cNvPr id="10" name="TextBox 9">
            <a:extLst>
              <a:ext uri="{FF2B5EF4-FFF2-40B4-BE49-F238E27FC236}">
                <a16:creationId xmlns:a16="http://schemas.microsoft.com/office/drawing/2014/main" id="{4123C679-127C-4B91-9498-C530DB0AF1A8}"/>
              </a:ext>
            </a:extLst>
          </p:cNvPr>
          <p:cNvSpPr txBox="1"/>
          <p:nvPr/>
        </p:nvSpPr>
        <p:spPr>
          <a:xfrm>
            <a:off x="10438228" y="121028"/>
            <a:ext cx="1597678" cy="1569660"/>
          </a:xfrm>
          <a:prstGeom prst="rect">
            <a:avLst/>
          </a:prstGeom>
          <a:noFill/>
        </p:spPr>
        <p:txBody>
          <a:bodyPr wrap="square" rtlCol="0">
            <a:spAutoFit/>
          </a:bodyPr>
          <a:lstStyle/>
          <a:p>
            <a:r>
              <a:rPr lang="en-US" sz="3200" b="1" dirty="0">
                <a:solidFill>
                  <a:schemeClr val="bg1"/>
                </a:solidFill>
              </a:rPr>
              <a:t>Albert </a:t>
            </a:r>
            <a:r>
              <a:rPr lang="en-US" sz="3200" b="1" dirty="0" err="1">
                <a:solidFill>
                  <a:schemeClr val="bg1"/>
                </a:solidFill>
              </a:rPr>
              <a:t>Wesker</a:t>
            </a:r>
            <a:r>
              <a:rPr lang="en-US" sz="3200" b="1" dirty="0">
                <a:solidFill>
                  <a:schemeClr val="bg1"/>
                </a:solidFill>
              </a:rPr>
              <a:t> (2009)</a:t>
            </a:r>
            <a:endParaRPr lang="en-GB" sz="3200" b="1" dirty="0">
              <a:solidFill>
                <a:schemeClr val="bg1"/>
              </a:solidFill>
            </a:endParaRPr>
          </a:p>
        </p:txBody>
      </p:sp>
    </p:spTree>
    <p:extLst>
      <p:ext uri="{BB962C8B-B14F-4D97-AF65-F5344CB8AC3E}">
        <p14:creationId xmlns:p14="http://schemas.microsoft.com/office/powerpoint/2010/main" val="1327292661"/>
      </p:ext>
    </p:extLst>
  </p:cSld>
  <p:clrMapOvr>
    <a:masterClrMapping/>
  </p:clrMapOvr>
  <mc:AlternateContent xmlns:mc="http://schemas.openxmlformats.org/markup-compatibility/2006" xmlns:p14="http://schemas.microsoft.com/office/powerpoint/2010/main">
    <mc:Choice Requires="p14">
      <p:transition spd="slow" p14:dur="2000" advTm="22874"/>
    </mc:Choice>
    <mc:Fallback xmlns="">
      <p:transition spd="slow" advTm="2287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E17D-2746-45FE-B74F-AE9460AA775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128511C-720B-47DC-82C5-ED4913BE57E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EDDF328-51B6-4970-B8B6-83329F4B5683}"/>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3E853B2-EECD-4B02-BEB4-161FC08B0C90}"/>
              </a:ext>
            </a:extLst>
          </p:cNvPr>
          <p:cNvSpPr txBox="1"/>
          <p:nvPr/>
        </p:nvSpPr>
        <p:spPr>
          <a:xfrm>
            <a:off x="379828" y="365125"/>
            <a:ext cx="2067950" cy="1077218"/>
          </a:xfrm>
          <a:prstGeom prst="rect">
            <a:avLst/>
          </a:prstGeom>
          <a:noFill/>
        </p:spPr>
        <p:txBody>
          <a:bodyPr wrap="square" rtlCol="0">
            <a:spAutoFit/>
          </a:bodyPr>
          <a:lstStyle/>
          <a:p>
            <a:r>
              <a:rPr lang="en-US" sz="3200" b="1" dirty="0">
                <a:solidFill>
                  <a:schemeClr val="bg1"/>
                </a:solidFill>
              </a:rPr>
              <a:t>Jack Baker (2017)</a:t>
            </a:r>
            <a:endParaRPr lang="en-GB" sz="3200" b="1" dirty="0">
              <a:solidFill>
                <a:schemeClr val="bg1"/>
              </a:solidFill>
            </a:endParaRPr>
          </a:p>
        </p:txBody>
      </p:sp>
    </p:spTree>
    <p:extLst>
      <p:ext uri="{BB962C8B-B14F-4D97-AF65-F5344CB8AC3E}">
        <p14:creationId xmlns:p14="http://schemas.microsoft.com/office/powerpoint/2010/main" val="195814015"/>
      </p:ext>
    </p:extLst>
  </p:cSld>
  <p:clrMapOvr>
    <a:masterClrMapping/>
  </p:clrMapOvr>
  <mc:AlternateContent xmlns:mc="http://schemas.openxmlformats.org/markup-compatibility/2006" xmlns:p14="http://schemas.microsoft.com/office/powerpoint/2010/main">
    <mc:Choice Requires="p14">
      <p:transition spd="slow" p14:dur="2000" advTm="16325"/>
    </mc:Choice>
    <mc:Fallback xmlns="">
      <p:transition spd="slow" advTm="1632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F44C-3F73-4947-9C48-35422E01359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C09A2F38-AA73-43F6-9881-E48193376999}"/>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42E52D7F-F99A-4E47-8739-60F7FCC8F2C2}"/>
              </a:ext>
            </a:extLst>
          </p:cNvPr>
          <p:cNvPicPr>
            <a:picLocks noChangeAspect="1"/>
          </p:cNvPicPr>
          <p:nvPr/>
        </p:nvPicPr>
        <p:blipFill>
          <a:blip r:embed="rId2"/>
          <a:stretch>
            <a:fillRect/>
          </a:stretch>
        </p:blipFill>
        <p:spPr>
          <a:xfrm>
            <a:off x="168813" y="365125"/>
            <a:ext cx="6077243" cy="6077243"/>
          </a:xfrm>
          <a:prstGeom prst="rect">
            <a:avLst/>
          </a:prstGeom>
        </p:spPr>
      </p:pic>
      <p:pic>
        <p:nvPicPr>
          <p:cNvPr id="5" name="Picture 4">
            <a:extLst>
              <a:ext uri="{FF2B5EF4-FFF2-40B4-BE49-F238E27FC236}">
                <a16:creationId xmlns:a16="http://schemas.microsoft.com/office/drawing/2014/main" id="{5D90E4A8-29CA-465F-AAB2-726B5044E36E}"/>
              </a:ext>
            </a:extLst>
          </p:cNvPr>
          <p:cNvPicPr>
            <a:picLocks noChangeAspect="1"/>
          </p:cNvPicPr>
          <p:nvPr/>
        </p:nvPicPr>
        <p:blipFill>
          <a:blip r:embed="rId3"/>
          <a:stretch>
            <a:fillRect/>
          </a:stretch>
        </p:blipFill>
        <p:spPr>
          <a:xfrm>
            <a:off x="6750366" y="390378"/>
            <a:ext cx="4910953" cy="6077244"/>
          </a:xfrm>
          <a:prstGeom prst="rect">
            <a:avLst/>
          </a:prstGeom>
        </p:spPr>
      </p:pic>
    </p:spTree>
    <p:extLst>
      <p:ext uri="{BB962C8B-B14F-4D97-AF65-F5344CB8AC3E}">
        <p14:creationId xmlns:p14="http://schemas.microsoft.com/office/powerpoint/2010/main" val="3206900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63EA-25B4-4EA6-A96F-540C845DEFFC}"/>
              </a:ext>
            </a:extLst>
          </p:cNvPr>
          <p:cNvSpPr>
            <a:spLocks noGrp="1"/>
          </p:cNvSpPr>
          <p:nvPr>
            <p:ph type="title"/>
          </p:nvPr>
        </p:nvSpPr>
        <p:spPr/>
        <p:txBody>
          <a:bodyPr/>
          <a:lstStyle/>
          <a:p>
            <a:r>
              <a:rPr lang="en-US" dirty="0">
                <a:solidFill>
                  <a:schemeClr val="bg1"/>
                </a:solidFill>
              </a:rPr>
              <a:t>A lot of games sexualize female characters</a:t>
            </a:r>
            <a:endParaRPr lang="en-GB" dirty="0">
              <a:solidFill>
                <a:schemeClr val="bg1"/>
              </a:solidFill>
            </a:endParaRPr>
          </a:p>
        </p:txBody>
      </p:sp>
      <p:sp>
        <p:nvSpPr>
          <p:cNvPr id="3" name="Content Placeholder 2">
            <a:extLst>
              <a:ext uri="{FF2B5EF4-FFF2-40B4-BE49-F238E27FC236}">
                <a16:creationId xmlns:a16="http://schemas.microsoft.com/office/drawing/2014/main" id="{D8A6F515-C19E-4BFA-B55A-773F76396050}"/>
              </a:ext>
            </a:extLst>
          </p:cNvPr>
          <p:cNvSpPr>
            <a:spLocks noGrp="1"/>
          </p:cNvSpPr>
          <p:nvPr>
            <p:ph idx="1"/>
          </p:nvPr>
        </p:nvSpPr>
        <p:spPr/>
        <p:txBody>
          <a:bodyPr/>
          <a:lstStyle/>
          <a:p>
            <a:r>
              <a:rPr lang="en-US" dirty="0">
                <a:solidFill>
                  <a:srgbClr val="FF0000"/>
                </a:solidFill>
              </a:rPr>
              <a:t>Normalizing the sexualized brutality against women</a:t>
            </a:r>
          </a:p>
          <a:p>
            <a:r>
              <a:rPr lang="en-US" dirty="0">
                <a:solidFill>
                  <a:srgbClr val="FF0000"/>
                </a:solidFill>
              </a:rPr>
              <a:t>Prioritizing a diverse male experience</a:t>
            </a:r>
          </a:p>
          <a:p>
            <a:pPr lvl="1"/>
            <a:r>
              <a:rPr lang="en-US" dirty="0">
                <a:solidFill>
                  <a:srgbClr val="FF0000"/>
                </a:solidFill>
              </a:rPr>
              <a:t>Male BOWs transform repeatedly</a:t>
            </a:r>
          </a:p>
          <a:p>
            <a:pPr lvl="1"/>
            <a:r>
              <a:rPr lang="en-US" dirty="0">
                <a:solidFill>
                  <a:srgbClr val="FF0000"/>
                </a:solidFill>
              </a:rPr>
              <a:t>Are not one shape </a:t>
            </a:r>
            <a:endParaRPr lang="en-GB" dirty="0">
              <a:solidFill>
                <a:srgbClr val="FF0000"/>
              </a:solidFill>
            </a:endParaRPr>
          </a:p>
        </p:txBody>
      </p:sp>
    </p:spTree>
    <p:extLst>
      <p:ext uri="{BB962C8B-B14F-4D97-AF65-F5344CB8AC3E}">
        <p14:creationId xmlns:p14="http://schemas.microsoft.com/office/powerpoint/2010/main" val="775574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0A2D7-E2A7-4829-9CC6-DFDAC46C7D7F}"/>
              </a:ext>
            </a:extLst>
          </p:cNvPr>
          <p:cNvSpPr>
            <a:spLocks noGrp="1"/>
          </p:cNvSpPr>
          <p:nvPr>
            <p:ph type="title"/>
          </p:nvPr>
        </p:nvSpPr>
        <p:spPr/>
        <p:txBody>
          <a:bodyPr/>
          <a:lstStyle/>
          <a:p>
            <a:r>
              <a:rPr lang="en-US" dirty="0">
                <a:solidFill>
                  <a:schemeClr val="bg1"/>
                </a:solidFill>
              </a:rPr>
              <a:t>In Conclusion</a:t>
            </a:r>
            <a:endParaRPr lang="en-GB" dirty="0">
              <a:solidFill>
                <a:schemeClr val="bg1"/>
              </a:solidFill>
            </a:endParaRPr>
          </a:p>
        </p:txBody>
      </p:sp>
      <p:sp>
        <p:nvSpPr>
          <p:cNvPr id="3" name="Content Placeholder 2">
            <a:extLst>
              <a:ext uri="{FF2B5EF4-FFF2-40B4-BE49-F238E27FC236}">
                <a16:creationId xmlns:a16="http://schemas.microsoft.com/office/drawing/2014/main" id="{2F5F55D2-9F5B-4D62-8FB0-C6AE1160260B}"/>
              </a:ext>
            </a:extLst>
          </p:cNvPr>
          <p:cNvSpPr>
            <a:spLocks noGrp="1"/>
          </p:cNvSpPr>
          <p:nvPr>
            <p:ph idx="1"/>
          </p:nvPr>
        </p:nvSpPr>
        <p:spPr/>
        <p:txBody>
          <a:bodyPr/>
          <a:lstStyle/>
          <a:p>
            <a:r>
              <a:rPr lang="en-US" dirty="0">
                <a:solidFill>
                  <a:srgbClr val="FF0000"/>
                </a:solidFill>
              </a:rPr>
              <a:t>Further discussions of rhetoric and studies of locations in gaming and its influence on gender</a:t>
            </a:r>
          </a:p>
          <a:p>
            <a:r>
              <a:rPr lang="en-US" dirty="0">
                <a:solidFill>
                  <a:srgbClr val="FF0000"/>
                </a:solidFill>
              </a:rPr>
              <a:t>How our genres and series have progressed</a:t>
            </a:r>
          </a:p>
          <a:p>
            <a:r>
              <a:rPr lang="en-US" dirty="0">
                <a:solidFill>
                  <a:srgbClr val="FF0000"/>
                </a:solidFill>
              </a:rPr>
              <a:t>Please stop making DLC for </a:t>
            </a:r>
            <a:r>
              <a:rPr lang="en-US" i="1" dirty="0">
                <a:solidFill>
                  <a:srgbClr val="FF0000"/>
                </a:solidFill>
              </a:rPr>
              <a:t>Resident Evil 7</a:t>
            </a:r>
          </a:p>
          <a:p>
            <a:endParaRPr lang="en-GB" dirty="0">
              <a:solidFill>
                <a:srgbClr val="FF0000"/>
              </a:solidFill>
            </a:endParaRPr>
          </a:p>
        </p:txBody>
      </p:sp>
    </p:spTree>
    <p:extLst>
      <p:ext uri="{BB962C8B-B14F-4D97-AF65-F5344CB8AC3E}">
        <p14:creationId xmlns:p14="http://schemas.microsoft.com/office/powerpoint/2010/main" val="32780098"/>
      </p:ext>
    </p:extLst>
  </p:cSld>
  <p:clrMapOvr>
    <a:masterClrMapping/>
  </p:clrMapOvr>
  <mc:AlternateContent xmlns:mc="http://schemas.openxmlformats.org/markup-compatibility/2006" xmlns:p14="http://schemas.microsoft.com/office/powerpoint/2010/main">
    <mc:Choice Requires="p14">
      <p:transition spd="slow" p14:dur="2000" advTm="8072"/>
    </mc:Choice>
    <mc:Fallback xmlns="">
      <p:transition spd="slow" advTm="80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4C79-D875-40C7-BDAF-1EDFFC43A633}"/>
              </a:ext>
            </a:extLst>
          </p:cNvPr>
          <p:cNvSpPr>
            <a:spLocks noGrp="1"/>
          </p:cNvSpPr>
          <p:nvPr>
            <p:ph type="title"/>
          </p:nvPr>
        </p:nvSpPr>
        <p:spPr/>
        <p:txBody>
          <a:bodyPr/>
          <a:lstStyle/>
          <a:p>
            <a:r>
              <a:rPr lang="en-US" dirty="0">
                <a:solidFill>
                  <a:schemeClr val="bg1"/>
                </a:solidFill>
              </a:rPr>
              <a:t>References</a:t>
            </a:r>
            <a:endParaRPr lang="en-GB" dirty="0">
              <a:solidFill>
                <a:schemeClr val="bg1"/>
              </a:solidFill>
            </a:endParaRPr>
          </a:p>
        </p:txBody>
      </p:sp>
      <p:sp>
        <p:nvSpPr>
          <p:cNvPr id="3" name="Content Placeholder 2">
            <a:extLst>
              <a:ext uri="{FF2B5EF4-FFF2-40B4-BE49-F238E27FC236}">
                <a16:creationId xmlns:a16="http://schemas.microsoft.com/office/drawing/2014/main" id="{43E4DD4F-7199-435F-9378-517A20CDFFE2}"/>
              </a:ext>
            </a:extLst>
          </p:cNvPr>
          <p:cNvSpPr>
            <a:spLocks noGrp="1"/>
          </p:cNvSpPr>
          <p:nvPr>
            <p:ph idx="1"/>
          </p:nvPr>
        </p:nvSpPr>
        <p:spPr>
          <a:xfrm>
            <a:off x="838200" y="1825625"/>
            <a:ext cx="10515600" cy="4667250"/>
          </a:xfrm>
        </p:spPr>
        <p:txBody>
          <a:bodyPr>
            <a:normAutofit fontScale="47500" lnSpcReduction="20000"/>
          </a:bodyPr>
          <a:lstStyle/>
          <a:p>
            <a:r>
              <a:rPr lang="en-US" dirty="0">
                <a:solidFill>
                  <a:schemeClr val="bg1"/>
                </a:solidFill>
              </a:rPr>
              <a:t>Jack, Jordynn. "Acts of Institution: Embodying Feminist Rhetorical Methodologies in Space and Time." Rhetoric Review 28.3 (2009)</a:t>
            </a:r>
            <a:endParaRPr lang="en-GB" dirty="0">
              <a:solidFill>
                <a:schemeClr val="bg1"/>
              </a:solidFill>
            </a:endParaRPr>
          </a:p>
          <a:p>
            <a:r>
              <a:rPr lang="en-GB" dirty="0">
                <a:solidFill>
                  <a:schemeClr val="bg1"/>
                </a:solidFill>
              </a:rPr>
              <a:t>Reed, Charley. "Resident Evil's Rhetoric: The Communication Of Corruption In Survival Horror Video Games." Games And Culture 11.6 (2016)</a:t>
            </a:r>
          </a:p>
          <a:p>
            <a:r>
              <a:rPr lang="en-GB" dirty="0">
                <a:solidFill>
                  <a:schemeClr val="bg1"/>
                </a:solidFill>
              </a:rPr>
              <a:t>Resident Evil Code: Veronica X. Capcom, 2001. </a:t>
            </a:r>
            <a:r>
              <a:rPr lang="en-GB" dirty="0" err="1">
                <a:solidFill>
                  <a:schemeClr val="bg1"/>
                </a:solidFill>
              </a:rPr>
              <a:t>Playstation</a:t>
            </a:r>
            <a:r>
              <a:rPr lang="en-GB" dirty="0">
                <a:solidFill>
                  <a:schemeClr val="bg1"/>
                </a:solidFill>
              </a:rPr>
              <a:t> 2.</a:t>
            </a:r>
          </a:p>
          <a:p>
            <a:r>
              <a:rPr lang="en-GB" dirty="0">
                <a:solidFill>
                  <a:schemeClr val="bg1"/>
                </a:solidFill>
              </a:rPr>
              <a:t>Resident Evil: Director's Cut Dual Shock Ver. Capcom, 1998. </a:t>
            </a:r>
            <a:r>
              <a:rPr lang="en-GB" dirty="0" err="1">
                <a:solidFill>
                  <a:schemeClr val="bg1"/>
                </a:solidFill>
              </a:rPr>
              <a:t>Playstation</a:t>
            </a:r>
            <a:r>
              <a:rPr lang="en-GB" dirty="0">
                <a:solidFill>
                  <a:schemeClr val="bg1"/>
                </a:solidFill>
              </a:rPr>
              <a:t> 3.</a:t>
            </a:r>
          </a:p>
          <a:p>
            <a:r>
              <a:rPr lang="en-GB" dirty="0">
                <a:solidFill>
                  <a:schemeClr val="bg1"/>
                </a:solidFill>
              </a:rPr>
              <a:t>Resident Evil HD Remaster. Capcom, 2015.  </a:t>
            </a:r>
            <a:r>
              <a:rPr lang="en-GB" dirty="0" err="1">
                <a:solidFill>
                  <a:schemeClr val="bg1"/>
                </a:solidFill>
              </a:rPr>
              <a:t>Playstation</a:t>
            </a:r>
            <a:r>
              <a:rPr lang="en-GB" dirty="0">
                <a:solidFill>
                  <a:schemeClr val="bg1"/>
                </a:solidFill>
              </a:rPr>
              <a:t> 3.</a:t>
            </a:r>
          </a:p>
          <a:p>
            <a:r>
              <a:rPr lang="en-GB" dirty="0">
                <a:solidFill>
                  <a:schemeClr val="bg1"/>
                </a:solidFill>
              </a:rPr>
              <a:t>Resident Evil: Revelations. Capcom, 2012. Nintendo 3DS. </a:t>
            </a:r>
          </a:p>
          <a:p>
            <a:r>
              <a:rPr lang="en-GB" dirty="0">
                <a:solidFill>
                  <a:schemeClr val="bg1"/>
                </a:solidFill>
              </a:rPr>
              <a:t>Resident Evil  Revelations 2. Capcom, 2015. </a:t>
            </a:r>
            <a:r>
              <a:rPr lang="en-GB" dirty="0" err="1">
                <a:solidFill>
                  <a:schemeClr val="bg1"/>
                </a:solidFill>
              </a:rPr>
              <a:t>Playstation</a:t>
            </a:r>
            <a:r>
              <a:rPr lang="en-GB" dirty="0">
                <a:solidFill>
                  <a:schemeClr val="bg1"/>
                </a:solidFill>
              </a:rPr>
              <a:t> 3.</a:t>
            </a:r>
          </a:p>
          <a:p>
            <a:r>
              <a:rPr lang="en-GB" dirty="0">
                <a:solidFill>
                  <a:schemeClr val="bg1"/>
                </a:solidFill>
              </a:rPr>
              <a:t>Resident Evil Zero HD Remaster. Capcom, 2016. </a:t>
            </a:r>
            <a:r>
              <a:rPr lang="en-GB" dirty="0" err="1">
                <a:solidFill>
                  <a:schemeClr val="bg1"/>
                </a:solidFill>
              </a:rPr>
              <a:t>Playstation</a:t>
            </a:r>
            <a:r>
              <a:rPr lang="en-GB" dirty="0">
                <a:solidFill>
                  <a:schemeClr val="bg1"/>
                </a:solidFill>
              </a:rPr>
              <a:t> 3.</a:t>
            </a:r>
          </a:p>
          <a:p>
            <a:r>
              <a:rPr lang="en-GB" dirty="0">
                <a:solidFill>
                  <a:schemeClr val="bg1"/>
                </a:solidFill>
              </a:rPr>
              <a:t>Resident Evil 2: Dual Shock Ver. Capcom, 1998. </a:t>
            </a:r>
            <a:r>
              <a:rPr lang="en-GB" dirty="0" err="1">
                <a:solidFill>
                  <a:schemeClr val="bg1"/>
                </a:solidFill>
              </a:rPr>
              <a:t>Playstation</a:t>
            </a:r>
            <a:r>
              <a:rPr lang="en-GB" dirty="0">
                <a:solidFill>
                  <a:schemeClr val="bg1"/>
                </a:solidFill>
              </a:rPr>
              <a:t> 3.</a:t>
            </a:r>
          </a:p>
          <a:p>
            <a:r>
              <a:rPr lang="en-GB" dirty="0">
                <a:solidFill>
                  <a:schemeClr val="bg1"/>
                </a:solidFill>
              </a:rPr>
              <a:t>Resident Evil 3: Nemesis. Capcom, 1999. </a:t>
            </a:r>
            <a:r>
              <a:rPr lang="en-GB" dirty="0" err="1">
                <a:solidFill>
                  <a:schemeClr val="bg1"/>
                </a:solidFill>
              </a:rPr>
              <a:t>Playstation</a:t>
            </a:r>
            <a:r>
              <a:rPr lang="en-GB" dirty="0">
                <a:solidFill>
                  <a:schemeClr val="bg1"/>
                </a:solidFill>
              </a:rPr>
              <a:t> 3.</a:t>
            </a:r>
          </a:p>
          <a:p>
            <a:r>
              <a:rPr lang="en-GB" dirty="0">
                <a:solidFill>
                  <a:schemeClr val="bg1"/>
                </a:solidFill>
              </a:rPr>
              <a:t>Resident Evil 4. Capcom, 2005. </a:t>
            </a:r>
            <a:r>
              <a:rPr lang="en-GB" dirty="0" err="1">
                <a:solidFill>
                  <a:schemeClr val="bg1"/>
                </a:solidFill>
              </a:rPr>
              <a:t>Playstation</a:t>
            </a:r>
            <a:r>
              <a:rPr lang="en-GB" dirty="0">
                <a:solidFill>
                  <a:schemeClr val="bg1"/>
                </a:solidFill>
              </a:rPr>
              <a:t> 2.</a:t>
            </a:r>
          </a:p>
          <a:p>
            <a:r>
              <a:rPr lang="en-GB" dirty="0">
                <a:solidFill>
                  <a:schemeClr val="bg1"/>
                </a:solidFill>
              </a:rPr>
              <a:t>Resident Evil 5: Gold Edition. Capcom, 2010. </a:t>
            </a:r>
            <a:r>
              <a:rPr lang="en-GB" dirty="0" err="1">
                <a:solidFill>
                  <a:schemeClr val="bg1"/>
                </a:solidFill>
              </a:rPr>
              <a:t>Playstation</a:t>
            </a:r>
            <a:r>
              <a:rPr lang="en-GB" dirty="0">
                <a:solidFill>
                  <a:schemeClr val="bg1"/>
                </a:solidFill>
              </a:rPr>
              <a:t> 3.</a:t>
            </a:r>
          </a:p>
          <a:p>
            <a:r>
              <a:rPr lang="en-GB" dirty="0">
                <a:solidFill>
                  <a:schemeClr val="bg1"/>
                </a:solidFill>
              </a:rPr>
              <a:t>Resident Evil 6. Capcom, 2012. </a:t>
            </a:r>
            <a:r>
              <a:rPr lang="en-GB" dirty="0" err="1">
                <a:solidFill>
                  <a:schemeClr val="bg1"/>
                </a:solidFill>
              </a:rPr>
              <a:t>Playstation</a:t>
            </a:r>
            <a:r>
              <a:rPr lang="en-GB" dirty="0">
                <a:solidFill>
                  <a:schemeClr val="bg1"/>
                </a:solidFill>
              </a:rPr>
              <a:t> 3.</a:t>
            </a:r>
          </a:p>
          <a:p>
            <a:r>
              <a:rPr lang="en-GB" dirty="0">
                <a:solidFill>
                  <a:schemeClr val="bg1"/>
                </a:solidFill>
              </a:rPr>
              <a:t>Resident Evil 7. Capcom, 2017. </a:t>
            </a:r>
            <a:r>
              <a:rPr lang="en-GB" dirty="0" err="1">
                <a:solidFill>
                  <a:schemeClr val="bg1"/>
                </a:solidFill>
              </a:rPr>
              <a:t>Playstation</a:t>
            </a:r>
            <a:r>
              <a:rPr lang="en-GB" dirty="0">
                <a:solidFill>
                  <a:schemeClr val="bg1"/>
                </a:solidFill>
              </a:rPr>
              <a:t> 4. </a:t>
            </a:r>
          </a:p>
          <a:p>
            <a:r>
              <a:rPr lang="en-GB" dirty="0">
                <a:solidFill>
                  <a:schemeClr val="bg1"/>
                </a:solidFill>
              </a:rPr>
              <a:t>Royster, Jacqueline Jones, and </a:t>
            </a:r>
            <a:r>
              <a:rPr lang="en-GB" dirty="0" err="1">
                <a:solidFill>
                  <a:schemeClr val="bg1"/>
                </a:solidFill>
              </a:rPr>
              <a:t>Gesa</a:t>
            </a:r>
            <a:r>
              <a:rPr lang="en-GB" dirty="0">
                <a:solidFill>
                  <a:schemeClr val="bg1"/>
                </a:solidFill>
              </a:rPr>
              <a:t> E. Kirsch. Feminist Rhetorical Practices: New Horizons for Rhetoric, Composition, and Literacy Studies. Carbondale, Southern 	Illinois University Press, 2012. Print.</a:t>
            </a:r>
          </a:p>
          <a:p>
            <a:r>
              <a:rPr lang="en-GB" dirty="0">
                <a:solidFill>
                  <a:schemeClr val="bg1"/>
                </a:solidFill>
              </a:rPr>
              <a:t>Stewart, Kevin. "The Zombie Aesthetic and the Post-Apocalyptic Franchise." Kinema, no. 27, Spring 2007, pp. 27-42. EBSCOhost.</a:t>
            </a:r>
          </a:p>
          <a:p>
            <a:endParaRPr lang="en-GB" dirty="0">
              <a:solidFill>
                <a:schemeClr val="bg1"/>
              </a:solidFill>
            </a:endParaRPr>
          </a:p>
        </p:txBody>
      </p:sp>
    </p:spTree>
    <p:extLst>
      <p:ext uri="{BB962C8B-B14F-4D97-AF65-F5344CB8AC3E}">
        <p14:creationId xmlns:p14="http://schemas.microsoft.com/office/powerpoint/2010/main" val="1412515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2495</TotalTime>
  <Words>700</Words>
  <Application>Microsoft Office PowerPoint</Application>
  <PresentationFormat>Widescreen</PresentationFormat>
  <Paragraphs>91</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Domestic Battles and Mutilated Mothers: Gendered Conflicts of Resident Evil’s Experimentation</vt:lpstr>
      <vt:lpstr>PowerPoint Presentation</vt:lpstr>
      <vt:lpstr>How feminist is survival horror?</vt:lpstr>
      <vt:lpstr>Women in Survival Horror (1990s-Mid 2000s)</vt:lpstr>
      <vt:lpstr>What is Resident Evil (1996-Present)?</vt:lpstr>
      <vt:lpstr>Bio Organic Weapons (BOWs)</vt:lpstr>
      <vt:lpstr>How are female BOWs problematized?</vt:lpstr>
      <vt:lpstr>Domestic Rhetoric</vt:lpstr>
      <vt:lpstr>Kill Like a Girl</vt:lpstr>
      <vt:lpstr>Domestic Barriers</vt:lpstr>
      <vt:lpstr>Lisa Trevor (2002, originally conceived 1996)</vt:lpstr>
      <vt:lpstr>Alexia Ashford (2000)</vt:lpstr>
      <vt:lpstr>Monsters of Resident Evil 7 (2017)</vt:lpstr>
      <vt:lpstr>Places Male BOWs Thrive (especially plot relevant ones)</vt:lpstr>
      <vt:lpstr>Male Counterparts</vt:lpstr>
      <vt:lpstr>Sexualized Monsters</vt:lpstr>
      <vt:lpstr>Alexia Ashford</vt:lpstr>
      <vt:lpstr>PowerPoint Presentation</vt:lpstr>
      <vt:lpstr>Deborah Harper (2012), </vt:lpstr>
      <vt:lpstr>PowerPoint Presentation</vt:lpstr>
      <vt:lpstr>And male BOWs?</vt:lpstr>
      <vt:lpstr>PowerPoint Presentation</vt:lpstr>
      <vt:lpstr>PowerPoint Presentation</vt:lpstr>
      <vt:lpstr>PowerPoint Presentation</vt:lpstr>
      <vt:lpstr>PowerPoint Presentation</vt:lpstr>
      <vt:lpstr>A lot of games sexualize female characters</vt:lpstr>
      <vt:lpstr>In 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Domestic Battles and Mutilated Mothers: Gendered Conflicts of Resident Evil’s Experimentation</dc:title>
  <dc:creator>Renee Ann</dc:creator>
  <cp:lastModifiedBy>Renee Ann</cp:lastModifiedBy>
  <cp:revision>41</cp:revision>
  <dcterms:created xsi:type="dcterms:W3CDTF">2018-03-30T21:33:41Z</dcterms:created>
  <dcterms:modified xsi:type="dcterms:W3CDTF">2018-04-02T00:40:18Z</dcterms:modified>
</cp:coreProperties>
</file>