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62" r:id="rId2"/>
  </p:sldIdLst>
  <p:sldSz cx="43891200" cy="32918400"/>
  <p:notesSz cx="9180513" cy="6858000"/>
  <p:defaultTextStyle>
    <a:defPPr>
      <a:defRPr lang="en-US"/>
    </a:defPPr>
    <a:lvl1pPr algn="l" rtl="0" fontAlgn="base">
      <a:spcBef>
        <a:spcPct val="0"/>
      </a:spcBef>
      <a:spcAft>
        <a:spcPct val="0"/>
      </a:spcAft>
      <a:defRPr sz="2500" kern="1200">
        <a:solidFill>
          <a:schemeClr val="tx1"/>
        </a:solidFill>
        <a:latin typeface="Arial" charset="0"/>
        <a:ea typeface="+mn-ea"/>
        <a:cs typeface="+mn-cs"/>
      </a:defRPr>
    </a:lvl1pPr>
    <a:lvl2pPr marL="457200" algn="l" rtl="0" fontAlgn="base">
      <a:spcBef>
        <a:spcPct val="0"/>
      </a:spcBef>
      <a:spcAft>
        <a:spcPct val="0"/>
      </a:spcAft>
      <a:defRPr sz="2500" kern="1200">
        <a:solidFill>
          <a:schemeClr val="tx1"/>
        </a:solidFill>
        <a:latin typeface="Arial" charset="0"/>
        <a:ea typeface="+mn-ea"/>
        <a:cs typeface="+mn-cs"/>
      </a:defRPr>
    </a:lvl2pPr>
    <a:lvl3pPr marL="914400" algn="l" rtl="0" fontAlgn="base">
      <a:spcBef>
        <a:spcPct val="0"/>
      </a:spcBef>
      <a:spcAft>
        <a:spcPct val="0"/>
      </a:spcAft>
      <a:defRPr sz="2500" kern="1200">
        <a:solidFill>
          <a:schemeClr val="tx1"/>
        </a:solidFill>
        <a:latin typeface="Arial" charset="0"/>
        <a:ea typeface="+mn-ea"/>
        <a:cs typeface="+mn-cs"/>
      </a:defRPr>
    </a:lvl3pPr>
    <a:lvl4pPr marL="1371600" algn="l" rtl="0" fontAlgn="base">
      <a:spcBef>
        <a:spcPct val="0"/>
      </a:spcBef>
      <a:spcAft>
        <a:spcPct val="0"/>
      </a:spcAft>
      <a:defRPr sz="2500" kern="1200">
        <a:solidFill>
          <a:schemeClr val="tx1"/>
        </a:solidFill>
        <a:latin typeface="Arial" charset="0"/>
        <a:ea typeface="+mn-ea"/>
        <a:cs typeface="+mn-cs"/>
      </a:defRPr>
    </a:lvl4pPr>
    <a:lvl5pPr marL="1828800" algn="l" rtl="0" fontAlgn="base">
      <a:spcBef>
        <a:spcPct val="0"/>
      </a:spcBef>
      <a:spcAft>
        <a:spcPct val="0"/>
      </a:spcAft>
      <a:defRPr sz="2500" kern="1200">
        <a:solidFill>
          <a:schemeClr val="tx1"/>
        </a:solidFill>
        <a:latin typeface="Arial" charset="0"/>
        <a:ea typeface="+mn-ea"/>
        <a:cs typeface="+mn-cs"/>
      </a:defRPr>
    </a:lvl5pPr>
    <a:lvl6pPr marL="2286000" algn="l" defTabSz="914400" rtl="0" eaLnBrk="1" latinLnBrk="0" hangingPunct="1">
      <a:defRPr sz="2500" kern="1200">
        <a:solidFill>
          <a:schemeClr val="tx1"/>
        </a:solidFill>
        <a:latin typeface="Arial" charset="0"/>
        <a:ea typeface="+mn-ea"/>
        <a:cs typeface="+mn-cs"/>
      </a:defRPr>
    </a:lvl6pPr>
    <a:lvl7pPr marL="2743200" algn="l" defTabSz="914400" rtl="0" eaLnBrk="1" latinLnBrk="0" hangingPunct="1">
      <a:defRPr sz="2500" kern="1200">
        <a:solidFill>
          <a:schemeClr val="tx1"/>
        </a:solidFill>
        <a:latin typeface="Arial" charset="0"/>
        <a:ea typeface="+mn-ea"/>
        <a:cs typeface="+mn-cs"/>
      </a:defRPr>
    </a:lvl7pPr>
    <a:lvl8pPr marL="3200400" algn="l" defTabSz="914400" rtl="0" eaLnBrk="1" latinLnBrk="0" hangingPunct="1">
      <a:defRPr sz="2500" kern="1200">
        <a:solidFill>
          <a:schemeClr val="tx1"/>
        </a:solidFill>
        <a:latin typeface="Arial" charset="0"/>
        <a:ea typeface="+mn-ea"/>
        <a:cs typeface="+mn-cs"/>
      </a:defRPr>
    </a:lvl8pPr>
    <a:lvl9pPr marL="3657600" algn="l" defTabSz="914400" rtl="0" eaLnBrk="1" latinLnBrk="0" hangingPunct="1">
      <a:defRPr sz="25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A35"/>
    <a:srgbClr val="35465C"/>
    <a:srgbClr val="F9AA87"/>
    <a:srgbClr val="FF9933"/>
    <a:srgbClr val="E65D00"/>
    <a:srgbClr val="EE6000"/>
    <a:srgbClr val="FF6600"/>
    <a:srgbClr val="AC8004"/>
    <a:srgbClr val="0058B0"/>
    <a:srgbClr val="0056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autoAdjust="0"/>
    <p:restoredTop sz="99293" autoAdjust="0"/>
  </p:normalViewPr>
  <p:slideViewPr>
    <p:cSldViewPr snapToGrid="0">
      <p:cViewPr>
        <p:scale>
          <a:sx n="20" d="100"/>
          <a:sy n="20" d="100"/>
        </p:scale>
        <p:origin x="870" y="-192"/>
      </p:cViewPr>
      <p:guideLst>
        <p:guide orient="horz" pos="10368"/>
        <p:guide pos="1382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6" d="100"/>
        <a:sy n="5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978275" cy="342900"/>
          </a:xfrm>
          <a:prstGeom prst="rect">
            <a:avLst/>
          </a:prstGeom>
          <a:noFill/>
          <a:ln w="9525">
            <a:noFill/>
            <a:miter lim="800000"/>
            <a:headEnd/>
            <a:tailEnd/>
          </a:ln>
          <a:effectLst/>
        </p:spPr>
        <p:txBody>
          <a:bodyPr vert="horz" wrap="square" lIns="91619" tIns="45809" rIns="91619" bIns="45809" numCol="1" anchor="t" anchorCtr="0" compatLnSpc="1">
            <a:prstTxWarp prst="textNoShape">
              <a:avLst/>
            </a:prstTxWarp>
          </a:bodyPr>
          <a:lstStyle>
            <a:lvl1pPr defTabSz="917362">
              <a:defRPr sz="1100">
                <a:latin typeface="Arial" charset="0"/>
              </a:defRPr>
            </a:lvl1pPr>
          </a:lstStyle>
          <a:p>
            <a:pPr>
              <a:defRPr/>
            </a:pPr>
            <a:endParaRPr lang="en-US"/>
          </a:p>
        </p:txBody>
      </p:sp>
      <p:sp>
        <p:nvSpPr>
          <p:cNvPr id="8195" name="Rectangle 3"/>
          <p:cNvSpPr>
            <a:spLocks noGrp="1" noChangeArrowheads="1"/>
          </p:cNvSpPr>
          <p:nvPr>
            <p:ph type="dt" sz="quarter" idx="1"/>
          </p:nvPr>
        </p:nvSpPr>
        <p:spPr bwMode="auto">
          <a:xfrm>
            <a:off x="5200650" y="0"/>
            <a:ext cx="3978275" cy="342900"/>
          </a:xfrm>
          <a:prstGeom prst="rect">
            <a:avLst/>
          </a:prstGeom>
          <a:noFill/>
          <a:ln w="9525">
            <a:noFill/>
            <a:miter lim="800000"/>
            <a:headEnd/>
            <a:tailEnd/>
          </a:ln>
          <a:effectLst/>
        </p:spPr>
        <p:txBody>
          <a:bodyPr vert="horz" wrap="square" lIns="91619" tIns="45809" rIns="91619" bIns="45809" numCol="1" anchor="t" anchorCtr="0" compatLnSpc="1">
            <a:prstTxWarp prst="textNoShape">
              <a:avLst/>
            </a:prstTxWarp>
          </a:bodyPr>
          <a:lstStyle>
            <a:lvl1pPr algn="r" defTabSz="917362">
              <a:defRPr sz="1100">
                <a:latin typeface="Arial" charset="0"/>
              </a:defRPr>
            </a:lvl1pPr>
          </a:lstStyle>
          <a:p>
            <a:pPr>
              <a:defRPr/>
            </a:pPr>
            <a:endParaRPr lang="en-US"/>
          </a:p>
        </p:txBody>
      </p:sp>
      <p:sp>
        <p:nvSpPr>
          <p:cNvPr id="8196" name="Rectangle 4"/>
          <p:cNvSpPr>
            <a:spLocks noGrp="1" noChangeArrowheads="1"/>
          </p:cNvSpPr>
          <p:nvPr>
            <p:ph type="ftr" sz="quarter" idx="2"/>
          </p:nvPr>
        </p:nvSpPr>
        <p:spPr bwMode="auto">
          <a:xfrm>
            <a:off x="0" y="6513513"/>
            <a:ext cx="3978275" cy="342900"/>
          </a:xfrm>
          <a:prstGeom prst="rect">
            <a:avLst/>
          </a:prstGeom>
          <a:noFill/>
          <a:ln w="9525">
            <a:noFill/>
            <a:miter lim="800000"/>
            <a:headEnd/>
            <a:tailEnd/>
          </a:ln>
          <a:effectLst/>
        </p:spPr>
        <p:txBody>
          <a:bodyPr vert="horz" wrap="square" lIns="91619" tIns="45809" rIns="91619" bIns="45809" numCol="1" anchor="b" anchorCtr="0" compatLnSpc="1">
            <a:prstTxWarp prst="textNoShape">
              <a:avLst/>
            </a:prstTxWarp>
          </a:bodyPr>
          <a:lstStyle>
            <a:lvl1pPr defTabSz="917362">
              <a:defRPr sz="1100">
                <a:latin typeface="Arial" charset="0"/>
              </a:defRPr>
            </a:lvl1pPr>
          </a:lstStyle>
          <a:p>
            <a:pPr>
              <a:defRPr/>
            </a:pPr>
            <a:endParaRPr lang="en-US"/>
          </a:p>
        </p:txBody>
      </p:sp>
      <p:sp>
        <p:nvSpPr>
          <p:cNvPr id="8197" name="Rectangle 5"/>
          <p:cNvSpPr>
            <a:spLocks noGrp="1" noChangeArrowheads="1"/>
          </p:cNvSpPr>
          <p:nvPr>
            <p:ph type="sldNum" sz="quarter" idx="3"/>
          </p:nvPr>
        </p:nvSpPr>
        <p:spPr bwMode="auto">
          <a:xfrm>
            <a:off x="5200650" y="6513513"/>
            <a:ext cx="3978275" cy="342900"/>
          </a:xfrm>
          <a:prstGeom prst="rect">
            <a:avLst/>
          </a:prstGeom>
          <a:noFill/>
          <a:ln w="9525">
            <a:noFill/>
            <a:miter lim="800000"/>
            <a:headEnd/>
            <a:tailEnd/>
          </a:ln>
          <a:effectLst/>
        </p:spPr>
        <p:txBody>
          <a:bodyPr vert="horz" wrap="square" lIns="91619" tIns="45809" rIns="91619" bIns="45809" numCol="1" anchor="b" anchorCtr="0" compatLnSpc="1">
            <a:prstTxWarp prst="textNoShape">
              <a:avLst/>
            </a:prstTxWarp>
          </a:bodyPr>
          <a:lstStyle>
            <a:lvl1pPr algn="r" defTabSz="917362">
              <a:defRPr sz="1100">
                <a:latin typeface="Arial" charset="0"/>
              </a:defRPr>
            </a:lvl1pPr>
          </a:lstStyle>
          <a:p>
            <a:pPr>
              <a:defRPr/>
            </a:pPr>
            <a:fld id="{649E029E-7ACC-426C-A68B-CD8B8B044BB6}" type="slidenum">
              <a:rPr lang="en-US"/>
              <a:pPr>
                <a:defRPr/>
              </a:pPr>
              <a:t>‹#›</a:t>
            </a:fld>
            <a:endParaRPr lang="en-US"/>
          </a:p>
        </p:txBody>
      </p:sp>
    </p:spTree>
    <p:extLst>
      <p:ext uri="{BB962C8B-B14F-4D97-AF65-F5344CB8AC3E}">
        <p14:creationId xmlns:p14="http://schemas.microsoft.com/office/powerpoint/2010/main" val="1468904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1026"/>
          <p:cNvSpPr>
            <a:spLocks noGrp="1" noChangeArrowheads="1"/>
          </p:cNvSpPr>
          <p:nvPr>
            <p:ph type="hdr" sz="quarter"/>
          </p:nvPr>
        </p:nvSpPr>
        <p:spPr bwMode="auto">
          <a:xfrm>
            <a:off x="0" y="0"/>
            <a:ext cx="3978275" cy="342900"/>
          </a:xfrm>
          <a:prstGeom prst="rect">
            <a:avLst/>
          </a:prstGeom>
          <a:noFill/>
          <a:ln w="9525">
            <a:noFill/>
            <a:miter lim="800000"/>
            <a:headEnd/>
            <a:tailEnd/>
          </a:ln>
          <a:effectLst/>
        </p:spPr>
        <p:txBody>
          <a:bodyPr vert="horz" wrap="square" lIns="91619" tIns="45809" rIns="91619" bIns="45809" numCol="1" anchor="t" anchorCtr="0" compatLnSpc="1">
            <a:prstTxWarp prst="textNoShape">
              <a:avLst/>
            </a:prstTxWarp>
          </a:bodyPr>
          <a:lstStyle>
            <a:lvl1pPr defTabSz="917362">
              <a:defRPr sz="1100">
                <a:latin typeface="Arial" charset="0"/>
              </a:defRPr>
            </a:lvl1pPr>
          </a:lstStyle>
          <a:p>
            <a:pPr>
              <a:defRPr/>
            </a:pPr>
            <a:endParaRPr lang="en-US"/>
          </a:p>
        </p:txBody>
      </p:sp>
      <p:sp>
        <p:nvSpPr>
          <p:cNvPr id="11267" name="Rectangle 1027"/>
          <p:cNvSpPr>
            <a:spLocks noGrp="1" noChangeArrowheads="1"/>
          </p:cNvSpPr>
          <p:nvPr>
            <p:ph type="dt" idx="1"/>
          </p:nvPr>
        </p:nvSpPr>
        <p:spPr bwMode="auto">
          <a:xfrm>
            <a:off x="5200650" y="0"/>
            <a:ext cx="3978275" cy="342900"/>
          </a:xfrm>
          <a:prstGeom prst="rect">
            <a:avLst/>
          </a:prstGeom>
          <a:noFill/>
          <a:ln w="9525">
            <a:noFill/>
            <a:miter lim="800000"/>
            <a:headEnd/>
            <a:tailEnd/>
          </a:ln>
          <a:effectLst/>
        </p:spPr>
        <p:txBody>
          <a:bodyPr vert="horz" wrap="square" lIns="91619" tIns="45809" rIns="91619" bIns="45809" numCol="1" anchor="t" anchorCtr="0" compatLnSpc="1">
            <a:prstTxWarp prst="textNoShape">
              <a:avLst/>
            </a:prstTxWarp>
          </a:bodyPr>
          <a:lstStyle>
            <a:lvl1pPr algn="r" defTabSz="917362">
              <a:defRPr sz="1100">
                <a:latin typeface="Arial" charset="0"/>
              </a:defRPr>
            </a:lvl1pPr>
          </a:lstStyle>
          <a:p>
            <a:pPr>
              <a:defRPr/>
            </a:pPr>
            <a:endParaRPr lang="en-US"/>
          </a:p>
        </p:txBody>
      </p:sp>
      <p:sp>
        <p:nvSpPr>
          <p:cNvPr id="3076" name="Rectangle 1028"/>
          <p:cNvSpPr>
            <a:spLocks noGrp="1" noRot="1" noChangeAspect="1" noChangeArrowheads="1" noTextEdit="1"/>
          </p:cNvSpPr>
          <p:nvPr>
            <p:ph type="sldImg" idx="2"/>
          </p:nvPr>
        </p:nvSpPr>
        <p:spPr bwMode="auto">
          <a:xfrm>
            <a:off x="2878138" y="515938"/>
            <a:ext cx="3425825" cy="2570162"/>
          </a:xfrm>
          <a:prstGeom prst="rect">
            <a:avLst/>
          </a:prstGeom>
          <a:noFill/>
          <a:ln w="9525">
            <a:solidFill>
              <a:srgbClr val="000000"/>
            </a:solidFill>
            <a:miter lim="800000"/>
            <a:headEnd/>
            <a:tailEnd/>
          </a:ln>
        </p:spPr>
      </p:sp>
      <p:sp>
        <p:nvSpPr>
          <p:cNvPr id="11269" name="Rectangle 1029"/>
          <p:cNvSpPr>
            <a:spLocks noGrp="1" noChangeArrowheads="1"/>
          </p:cNvSpPr>
          <p:nvPr>
            <p:ph type="body" sz="quarter" idx="3"/>
          </p:nvPr>
        </p:nvSpPr>
        <p:spPr bwMode="auto">
          <a:xfrm>
            <a:off x="917575" y="3259138"/>
            <a:ext cx="7345363" cy="3082925"/>
          </a:xfrm>
          <a:prstGeom prst="rect">
            <a:avLst/>
          </a:prstGeom>
          <a:noFill/>
          <a:ln w="9525">
            <a:noFill/>
            <a:miter lim="800000"/>
            <a:headEnd/>
            <a:tailEnd/>
          </a:ln>
          <a:effectLst/>
        </p:spPr>
        <p:txBody>
          <a:bodyPr vert="horz" wrap="square" lIns="91619" tIns="45809" rIns="91619" bIns="4580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270" name="Rectangle 1030"/>
          <p:cNvSpPr>
            <a:spLocks noGrp="1" noChangeArrowheads="1"/>
          </p:cNvSpPr>
          <p:nvPr>
            <p:ph type="ftr" sz="quarter" idx="4"/>
          </p:nvPr>
        </p:nvSpPr>
        <p:spPr bwMode="auto">
          <a:xfrm>
            <a:off x="0" y="6513513"/>
            <a:ext cx="3978275" cy="342900"/>
          </a:xfrm>
          <a:prstGeom prst="rect">
            <a:avLst/>
          </a:prstGeom>
          <a:noFill/>
          <a:ln w="9525">
            <a:noFill/>
            <a:miter lim="800000"/>
            <a:headEnd/>
            <a:tailEnd/>
          </a:ln>
          <a:effectLst/>
        </p:spPr>
        <p:txBody>
          <a:bodyPr vert="horz" wrap="square" lIns="91619" tIns="45809" rIns="91619" bIns="45809" numCol="1" anchor="b" anchorCtr="0" compatLnSpc="1">
            <a:prstTxWarp prst="textNoShape">
              <a:avLst/>
            </a:prstTxWarp>
          </a:bodyPr>
          <a:lstStyle>
            <a:lvl1pPr defTabSz="917362">
              <a:defRPr sz="1100">
                <a:latin typeface="Arial" charset="0"/>
              </a:defRPr>
            </a:lvl1pPr>
          </a:lstStyle>
          <a:p>
            <a:pPr>
              <a:defRPr/>
            </a:pPr>
            <a:endParaRPr lang="en-US"/>
          </a:p>
        </p:txBody>
      </p:sp>
      <p:sp>
        <p:nvSpPr>
          <p:cNvPr id="11271" name="Rectangle 1031"/>
          <p:cNvSpPr>
            <a:spLocks noGrp="1" noChangeArrowheads="1"/>
          </p:cNvSpPr>
          <p:nvPr>
            <p:ph type="sldNum" sz="quarter" idx="5"/>
          </p:nvPr>
        </p:nvSpPr>
        <p:spPr bwMode="auto">
          <a:xfrm>
            <a:off x="5200650" y="6513513"/>
            <a:ext cx="3978275" cy="342900"/>
          </a:xfrm>
          <a:prstGeom prst="rect">
            <a:avLst/>
          </a:prstGeom>
          <a:noFill/>
          <a:ln w="9525">
            <a:noFill/>
            <a:miter lim="800000"/>
            <a:headEnd/>
            <a:tailEnd/>
          </a:ln>
          <a:effectLst/>
        </p:spPr>
        <p:txBody>
          <a:bodyPr vert="horz" wrap="square" lIns="91619" tIns="45809" rIns="91619" bIns="45809" numCol="1" anchor="b" anchorCtr="0" compatLnSpc="1">
            <a:prstTxWarp prst="textNoShape">
              <a:avLst/>
            </a:prstTxWarp>
          </a:bodyPr>
          <a:lstStyle>
            <a:lvl1pPr algn="r" defTabSz="917362">
              <a:defRPr sz="1100">
                <a:latin typeface="Arial" charset="0"/>
              </a:defRPr>
            </a:lvl1pPr>
          </a:lstStyle>
          <a:p>
            <a:pPr>
              <a:defRPr/>
            </a:pPr>
            <a:fld id="{B3A354CE-5D21-4FA6-A23F-D9CCB966B3FE}" type="slidenum">
              <a:rPr lang="en-US"/>
              <a:pPr>
                <a:defRPr/>
              </a:pPr>
              <a:t>‹#›</a:t>
            </a:fld>
            <a:endParaRPr lang="en-US"/>
          </a:p>
        </p:txBody>
      </p:sp>
    </p:spTree>
    <p:extLst>
      <p:ext uri="{BB962C8B-B14F-4D97-AF65-F5344CB8AC3E}">
        <p14:creationId xmlns:p14="http://schemas.microsoft.com/office/powerpoint/2010/main" val="37694363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123" y="10226675"/>
            <a:ext cx="37306956" cy="7054850"/>
          </a:xfrm>
        </p:spPr>
        <p:txBody>
          <a:bodyPr/>
          <a:lstStyle/>
          <a:p>
            <a:r>
              <a:rPr lang="en-US"/>
              <a:t>Click to edit Master title style</a:t>
            </a:r>
          </a:p>
        </p:txBody>
      </p:sp>
      <p:sp>
        <p:nvSpPr>
          <p:cNvPr id="3" name="Subtitle 2"/>
          <p:cNvSpPr>
            <a:spLocks noGrp="1"/>
          </p:cNvSpPr>
          <p:nvPr>
            <p:ph type="subTitle" idx="1"/>
          </p:nvPr>
        </p:nvSpPr>
        <p:spPr>
          <a:xfrm>
            <a:off x="6584245" y="18653125"/>
            <a:ext cx="30722711" cy="84137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AF2778A-D315-4630-885A-2A3B03F6933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32F24F8-02DE-43C2-8B58-210A89C99AC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1" y="21153439"/>
            <a:ext cx="37306956" cy="653732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3467101" y="13952538"/>
            <a:ext cx="37306956" cy="72009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0726BB-A514-47F2-BEC2-7782095BB8F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5689" y="7677151"/>
            <a:ext cx="19683589" cy="21726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14745" y="7677151"/>
            <a:ext cx="19685000" cy="21726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4710CB6-9646-4699-9EBE-89D004586C3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279" y="1317625"/>
            <a:ext cx="39502644"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278" y="7369176"/>
            <a:ext cx="19392900"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94278" y="10439401"/>
            <a:ext cx="19392900"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5556" y="7369176"/>
            <a:ext cx="19401367"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5556" y="10439401"/>
            <a:ext cx="19401367"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E1ECD60-25F2-4372-A64A-A25179687CE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6014E99-9309-4011-BB5D-4DB40742910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11BAB38-AC41-4ECE-9929-1269E95BB46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278" y="1311275"/>
            <a:ext cx="14439900" cy="557688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17160523" y="1311275"/>
            <a:ext cx="24536400" cy="280939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278" y="6888163"/>
            <a:ext cx="14439900" cy="22517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FA346BE-C16C-4C20-AD98-3BB06ECBA6C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3545" y="23042564"/>
            <a:ext cx="26334156" cy="27209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8603545" y="2941639"/>
            <a:ext cx="26334156" cy="197500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603545" y="25763539"/>
            <a:ext cx="26334156" cy="3862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1E08883-3506-49CF-ACD4-EE0807C70A8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0C7EF89-0061-4C34-97B2-189F988EE02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4790" y="1314451"/>
            <a:ext cx="9874956" cy="28089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5689" y="1314451"/>
            <a:ext cx="29493634" cy="28089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25ED583-AFD6-4F0C-BAB2-78BAC6EAF73D}"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195689" y="1314450"/>
            <a:ext cx="39504056" cy="5486400"/>
          </a:xfrm>
        </p:spPr>
        <p:txBody>
          <a:bodyPr/>
          <a:lstStyle/>
          <a:p>
            <a:r>
              <a:rPr lang="en-US"/>
              <a:t>Click to edit Master title style</a:t>
            </a:r>
          </a:p>
        </p:txBody>
      </p:sp>
      <p:sp>
        <p:nvSpPr>
          <p:cNvPr id="3" name="Content Placeholder 2"/>
          <p:cNvSpPr>
            <a:spLocks noGrp="1"/>
          </p:cNvSpPr>
          <p:nvPr>
            <p:ph sz="quarter" idx="1"/>
          </p:nvPr>
        </p:nvSpPr>
        <p:spPr>
          <a:xfrm>
            <a:off x="2195689" y="7677151"/>
            <a:ext cx="19683589" cy="10787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22014745" y="7677151"/>
            <a:ext cx="19685000" cy="10787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2195689" y="18616613"/>
            <a:ext cx="19683589" cy="10787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2014745" y="18616613"/>
            <a:ext cx="19685000" cy="10787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5451053-9A6A-4B7D-B3AA-E5A8AB8FC42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195689" y="1314450"/>
            <a:ext cx="39504056" cy="5486400"/>
          </a:xfrm>
          <a:prstGeom prst="rect">
            <a:avLst/>
          </a:prstGeom>
          <a:noFill/>
          <a:ln w="9525">
            <a:noFill/>
            <a:miter lim="800000"/>
            <a:headEnd/>
            <a:tailEnd/>
          </a:ln>
        </p:spPr>
        <p:txBody>
          <a:bodyPr vert="horz" wrap="square" lIns="470254" tIns="235128" rIns="470254" bIns="235128"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2195689" y="7677151"/>
            <a:ext cx="39504056" cy="21726525"/>
          </a:xfrm>
          <a:prstGeom prst="rect">
            <a:avLst/>
          </a:prstGeom>
          <a:noFill/>
          <a:ln w="9525">
            <a:noFill/>
            <a:miter lim="800000"/>
            <a:headEnd/>
            <a:tailEnd/>
          </a:ln>
        </p:spPr>
        <p:txBody>
          <a:bodyPr vert="horz" wrap="square" lIns="470254" tIns="235128" rIns="470254" bIns="23512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2195689" y="29975175"/>
            <a:ext cx="10243256" cy="2286000"/>
          </a:xfrm>
          <a:prstGeom prst="rect">
            <a:avLst/>
          </a:prstGeom>
          <a:noFill/>
          <a:ln w="9525">
            <a:noFill/>
            <a:miter lim="800000"/>
            <a:headEnd/>
            <a:tailEnd/>
          </a:ln>
          <a:effectLst/>
        </p:spPr>
        <p:txBody>
          <a:bodyPr vert="horz" wrap="square" lIns="470254" tIns="235128" rIns="470254" bIns="235128" numCol="1" anchor="t" anchorCtr="0" compatLnSpc="1">
            <a:prstTxWarp prst="textNoShape">
              <a:avLst/>
            </a:prstTxWarp>
          </a:bodyPr>
          <a:lstStyle>
            <a:lvl1pPr>
              <a:defRPr sz="72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14997289" y="29975175"/>
            <a:ext cx="13900856" cy="2286000"/>
          </a:xfrm>
          <a:prstGeom prst="rect">
            <a:avLst/>
          </a:prstGeom>
          <a:noFill/>
          <a:ln w="9525">
            <a:noFill/>
            <a:miter lim="800000"/>
            <a:headEnd/>
            <a:tailEnd/>
          </a:ln>
          <a:effectLst/>
        </p:spPr>
        <p:txBody>
          <a:bodyPr vert="horz" wrap="square" lIns="470254" tIns="235128" rIns="470254" bIns="235128" numCol="1" anchor="t" anchorCtr="0" compatLnSpc="1">
            <a:prstTxWarp prst="textNoShape">
              <a:avLst/>
            </a:prstTxWarp>
          </a:bodyPr>
          <a:lstStyle>
            <a:lvl1pPr algn="ctr">
              <a:defRPr sz="72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31456489" y="29975175"/>
            <a:ext cx="10243256" cy="2286000"/>
          </a:xfrm>
          <a:prstGeom prst="rect">
            <a:avLst/>
          </a:prstGeom>
          <a:noFill/>
          <a:ln w="9525">
            <a:noFill/>
            <a:miter lim="800000"/>
            <a:headEnd/>
            <a:tailEnd/>
          </a:ln>
          <a:effectLst/>
        </p:spPr>
        <p:txBody>
          <a:bodyPr vert="horz" wrap="square" lIns="470254" tIns="235128" rIns="470254" bIns="235128" numCol="1" anchor="t" anchorCtr="0" compatLnSpc="1">
            <a:prstTxWarp prst="textNoShape">
              <a:avLst/>
            </a:prstTxWarp>
          </a:bodyPr>
          <a:lstStyle>
            <a:lvl1pPr algn="r">
              <a:defRPr sz="7200">
                <a:latin typeface="Arial" charset="0"/>
              </a:defRPr>
            </a:lvl1pPr>
          </a:lstStyle>
          <a:p>
            <a:pPr>
              <a:defRPr/>
            </a:pPr>
            <a:fld id="{9EED962C-A28D-48DF-B9C4-658C6CBEE3E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705350" rtl="0" eaLnBrk="0" fontAlgn="base" hangingPunct="0">
        <a:spcBef>
          <a:spcPct val="0"/>
        </a:spcBef>
        <a:spcAft>
          <a:spcPct val="0"/>
        </a:spcAft>
        <a:defRPr sz="22800">
          <a:solidFill>
            <a:schemeClr val="tx2"/>
          </a:solidFill>
          <a:latin typeface="+mj-lt"/>
          <a:ea typeface="+mj-ea"/>
          <a:cs typeface="+mj-cs"/>
        </a:defRPr>
      </a:lvl1pPr>
      <a:lvl2pPr algn="ctr" defTabSz="4705350" rtl="0" eaLnBrk="0" fontAlgn="base" hangingPunct="0">
        <a:spcBef>
          <a:spcPct val="0"/>
        </a:spcBef>
        <a:spcAft>
          <a:spcPct val="0"/>
        </a:spcAft>
        <a:defRPr sz="22800">
          <a:solidFill>
            <a:schemeClr val="tx2"/>
          </a:solidFill>
          <a:latin typeface="Arial" charset="0"/>
        </a:defRPr>
      </a:lvl2pPr>
      <a:lvl3pPr algn="ctr" defTabSz="4705350" rtl="0" eaLnBrk="0" fontAlgn="base" hangingPunct="0">
        <a:spcBef>
          <a:spcPct val="0"/>
        </a:spcBef>
        <a:spcAft>
          <a:spcPct val="0"/>
        </a:spcAft>
        <a:defRPr sz="22800">
          <a:solidFill>
            <a:schemeClr val="tx2"/>
          </a:solidFill>
          <a:latin typeface="Arial" charset="0"/>
        </a:defRPr>
      </a:lvl3pPr>
      <a:lvl4pPr algn="ctr" defTabSz="4705350" rtl="0" eaLnBrk="0" fontAlgn="base" hangingPunct="0">
        <a:spcBef>
          <a:spcPct val="0"/>
        </a:spcBef>
        <a:spcAft>
          <a:spcPct val="0"/>
        </a:spcAft>
        <a:defRPr sz="22800">
          <a:solidFill>
            <a:schemeClr val="tx2"/>
          </a:solidFill>
          <a:latin typeface="Arial" charset="0"/>
        </a:defRPr>
      </a:lvl4pPr>
      <a:lvl5pPr algn="ctr" defTabSz="4705350" rtl="0" eaLnBrk="0" fontAlgn="base" hangingPunct="0">
        <a:spcBef>
          <a:spcPct val="0"/>
        </a:spcBef>
        <a:spcAft>
          <a:spcPct val="0"/>
        </a:spcAft>
        <a:defRPr sz="22800">
          <a:solidFill>
            <a:schemeClr val="tx2"/>
          </a:solidFill>
          <a:latin typeface="Arial" charset="0"/>
        </a:defRPr>
      </a:lvl5pPr>
      <a:lvl6pPr marL="457200" algn="ctr" defTabSz="4705350" rtl="0" fontAlgn="base">
        <a:spcBef>
          <a:spcPct val="0"/>
        </a:spcBef>
        <a:spcAft>
          <a:spcPct val="0"/>
        </a:spcAft>
        <a:defRPr sz="22800">
          <a:solidFill>
            <a:schemeClr val="tx2"/>
          </a:solidFill>
          <a:latin typeface="Arial" charset="0"/>
        </a:defRPr>
      </a:lvl6pPr>
      <a:lvl7pPr marL="914400" algn="ctr" defTabSz="4705350" rtl="0" fontAlgn="base">
        <a:spcBef>
          <a:spcPct val="0"/>
        </a:spcBef>
        <a:spcAft>
          <a:spcPct val="0"/>
        </a:spcAft>
        <a:defRPr sz="22800">
          <a:solidFill>
            <a:schemeClr val="tx2"/>
          </a:solidFill>
          <a:latin typeface="Arial" charset="0"/>
        </a:defRPr>
      </a:lvl7pPr>
      <a:lvl8pPr marL="1371600" algn="ctr" defTabSz="4705350" rtl="0" fontAlgn="base">
        <a:spcBef>
          <a:spcPct val="0"/>
        </a:spcBef>
        <a:spcAft>
          <a:spcPct val="0"/>
        </a:spcAft>
        <a:defRPr sz="22800">
          <a:solidFill>
            <a:schemeClr val="tx2"/>
          </a:solidFill>
          <a:latin typeface="Arial" charset="0"/>
        </a:defRPr>
      </a:lvl8pPr>
      <a:lvl9pPr marL="1828800" algn="ctr" defTabSz="4705350" rtl="0" fontAlgn="base">
        <a:spcBef>
          <a:spcPct val="0"/>
        </a:spcBef>
        <a:spcAft>
          <a:spcPct val="0"/>
        </a:spcAft>
        <a:defRPr sz="22800">
          <a:solidFill>
            <a:schemeClr val="tx2"/>
          </a:solidFill>
          <a:latin typeface="Arial" charset="0"/>
        </a:defRPr>
      </a:lvl9pPr>
    </p:titleStyle>
    <p:bodyStyle>
      <a:lvl1pPr marL="1762125" indent="-1762125" algn="l" defTabSz="4705350" rtl="0" eaLnBrk="0" fontAlgn="base" hangingPunct="0">
        <a:spcBef>
          <a:spcPct val="20000"/>
        </a:spcBef>
        <a:spcAft>
          <a:spcPct val="0"/>
        </a:spcAft>
        <a:buChar char="•"/>
        <a:defRPr sz="16600">
          <a:solidFill>
            <a:schemeClr val="tx1"/>
          </a:solidFill>
          <a:latin typeface="+mn-lt"/>
          <a:ea typeface="+mn-ea"/>
          <a:cs typeface="+mn-cs"/>
        </a:defRPr>
      </a:lvl1pPr>
      <a:lvl2pPr marL="3822700" indent="-1470025" algn="l" defTabSz="4705350" rtl="0" eaLnBrk="0" fontAlgn="base" hangingPunct="0">
        <a:spcBef>
          <a:spcPct val="20000"/>
        </a:spcBef>
        <a:spcAft>
          <a:spcPct val="0"/>
        </a:spcAft>
        <a:buChar char="–"/>
        <a:defRPr sz="14400">
          <a:solidFill>
            <a:schemeClr val="tx1"/>
          </a:solidFill>
          <a:latin typeface="+mn-lt"/>
        </a:defRPr>
      </a:lvl2pPr>
      <a:lvl3pPr marL="5880100" indent="-1174750" algn="l" defTabSz="4705350" rtl="0" eaLnBrk="0" fontAlgn="base" hangingPunct="0">
        <a:spcBef>
          <a:spcPct val="20000"/>
        </a:spcBef>
        <a:spcAft>
          <a:spcPct val="0"/>
        </a:spcAft>
        <a:buChar char="•"/>
        <a:defRPr sz="12400">
          <a:solidFill>
            <a:schemeClr val="tx1"/>
          </a:solidFill>
          <a:latin typeface="+mn-lt"/>
        </a:defRPr>
      </a:lvl3pPr>
      <a:lvl4pPr marL="8229600" indent="-1174750" algn="l" defTabSz="4705350" rtl="0" eaLnBrk="0" fontAlgn="base" hangingPunct="0">
        <a:spcBef>
          <a:spcPct val="20000"/>
        </a:spcBef>
        <a:spcAft>
          <a:spcPct val="0"/>
        </a:spcAft>
        <a:buChar char="–"/>
        <a:defRPr sz="10400">
          <a:solidFill>
            <a:schemeClr val="tx1"/>
          </a:solidFill>
          <a:latin typeface="+mn-lt"/>
        </a:defRPr>
      </a:lvl4pPr>
      <a:lvl5pPr marL="10582275" indent="-1174750" algn="l" defTabSz="4705350" rtl="0" eaLnBrk="0" fontAlgn="base" hangingPunct="0">
        <a:spcBef>
          <a:spcPct val="20000"/>
        </a:spcBef>
        <a:spcAft>
          <a:spcPct val="0"/>
        </a:spcAft>
        <a:buChar char="»"/>
        <a:defRPr sz="10400">
          <a:solidFill>
            <a:schemeClr val="tx1"/>
          </a:solidFill>
          <a:latin typeface="+mn-lt"/>
        </a:defRPr>
      </a:lvl5pPr>
      <a:lvl6pPr marL="11039475" indent="-1174750" algn="l" defTabSz="4705350" rtl="0" fontAlgn="base">
        <a:spcBef>
          <a:spcPct val="20000"/>
        </a:spcBef>
        <a:spcAft>
          <a:spcPct val="0"/>
        </a:spcAft>
        <a:buChar char="»"/>
        <a:defRPr sz="10400">
          <a:solidFill>
            <a:schemeClr val="tx1"/>
          </a:solidFill>
          <a:latin typeface="+mn-lt"/>
        </a:defRPr>
      </a:lvl6pPr>
      <a:lvl7pPr marL="11496675" indent="-1174750" algn="l" defTabSz="4705350" rtl="0" fontAlgn="base">
        <a:spcBef>
          <a:spcPct val="20000"/>
        </a:spcBef>
        <a:spcAft>
          <a:spcPct val="0"/>
        </a:spcAft>
        <a:buChar char="»"/>
        <a:defRPr sz="10400">
          <a:solidFill>
            <a:schemeClr val="tx1"/>
          </a:solidFill>
          <a:latin typeface="+mn-lt"/>
        </a:defRPr>
      </a:lvl7pPr>
      <a:lvl8pPr marL="11953875" indent="-1174750" algn="l" defTabSz="4705350" rtl="0" fontAlgn="base">
        <a:spcBef>
          <a:spcPct val="20000"/>
        </a:spcBef>
        <a:spcAft>
          <a:spcPct val="0"/>
        </a:spcAft>
        <a:buChar char="»"/>
        <a:defRPr sz="10400">
          <a:solidFill>
            <a:schemeClr val="tx1"/>
          </a:solidFill>
          <a:latin typeface="+mn-lt"/>
        </a:defRPr>
      </a:lvl8pPr>
      <a:lvl9pPr marL="12411075" indent="-1174750" algn="l" defTabSz="4705350" rtl="0" fontAlgn="base">
        <a:spcBef>
          <a:spcPct val="20000"/>
        </a:spcBef>
        <a:spcAft>
          <a:spcPct val="0"/>
        </a:spcAft>
        <a:buChar char="»"/>
        <a:defRPr sz="10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Star: 5 Points 1033">
            <a:extLst>
              <a:ext uri="{FF2B5EF4-FFF2-40B4-BE49-F238E27FC236}">
                <a16:creationId xmlns:a16="http://schemas.microsoft.com/office/drawing/2014/main" id="{EFCCB449-ED0A-4171-9669-6B74553439EE}"/>
              </a:ext>
            </a:extLst>
          </p:cNvPr>
          <p:cNvSpPr/>
          <p:nvPr/>
        </p:nvSpPr>
        <p:spPr bwMode="auto">
          <a:xfrm>
            <a:off x="15799055" y="6111198"/>
            <a:ext cx="7940842" cy="6018152"/>
          </a:xfrm>
          <a:prstGeom prst="star5">
            <a:avLst/>
          </a:prstGeom>
          <a:solidFill>
            <a:srgbClr val="35465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703763" rtl="0" eaLnBrk="1" fontAlgn="base" latinLnBrk="0" hangingPunct="1">
              <a:lnSpc>
                <a:spcPct val="100000"/>
              </a:lnSpc>
              <a:spcBef>
                <a:spcPct val="0"/>
              </a:spcBef>
              <a:spcAft>
                <a:spcPct val="0"/>
              </a:spcAft>
              <a:buClrTx/>
              <a:buSzTx/>
              <a:buFontTx/>
              <a:buNone/>
              <a:tabLst/>
            </a:pPr>
            <a:endParaRPr kumimoji="0" lang="en-GB" sz="2500" b="0" i="0" u="none" strike="noStrike" cap="none" normalizeH="0" baseline="0">
              <a:ln>
                <a:noFill/>
              </a:ln>
              <a:solidFill>
                <a:schemeClr val="tx1"/>
              </a:solidFill>
              <a:effectLst/>
              <a:latin typeface="Arial" charset="0"/>
            </a:endParaRPr>
          </a:p>
        </p:txBody>
      </p:sp>
      <p:pic>
        <p:nvPicPr>
          <p:cNvPr id="3" name="Picture 2">
            <a:extLst>
              <a:ext uri="{FF2B5EF4-FFF2-40B4-BE49-F238E27FC236}">
                <a16:creationId xmlns:a16="http://schemas.microsoft.com/office/drawing/2014/main" id="{985DBE6E-BF43-4F2A-B7B1-240DD6DA7D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26505"/>
            <a:ext cx="43945334" cy="33544905"/>
          </a:xfrm>
          <a:prstGeom prst="rect">
            <a:avLst/>
          </a:prstGeom>
          <a:solidFill>
            <a:schemeClr val="bg1"/>
          </a:solidFill>
        </p:spPr>
      </p:pic>
      <p:sp>
        <p:nvSpPr>
          <p:cNvPr id="4" name="TextBox 3">
            <a:extLst>
              <a:ext uri="{FF2B5EF4-FFF2-40B4-BE49-F238E27FC236}">
                <a16:creationId xmlns:a16="http://schemas.microsoft.com/office/drawing/2014/main" id="{84149800-69F7-42D7-9A51-54F3FD5F5CB4}"/>
              </a:ext>
            </a:extLst>
          </p:cNvPr>
          <p:cNvSpPr txBox="1"/>
          <p:nvPr/>
        </p:nvSpPr>
        <p:spPr>
          <a:xfrm>
            <a:off x="13005277" y="-417540"/>
            <a:ext cx="18239874" cy="5601533"/>
          </a:xfrm>
          <a:prstGeom prst="rect">
            <a:avLst/>
          </a:prstGeom>
          <a:solidFill>
            <a:srgbClr val="222A35"/>
          </a:solidFill>
        </p:spPr>
        <p:txBody>
          <a:bodyPr wrap="square" rtlCol="0">
            <a:spAutoFit/>
          </a:bodyPr>
          <a:lstStyle/>
          <a:p>
            <a:pPr lvl="0" algn="ctr" fontAlgn="auto">
              <a:spcBef>
                <a:spcPts val="0"/>
              </a:spcBef>
              <a:spcAft>
                <a:spcPts val="0"/>
              </a:spcAft>
            </a:pPr>
            <a:r>
              <a:rPr lang="en-US" sz="7600" dirty="0">
                <a:solidFill>
                  <a:prstClr val="white"/>
                </a:solidFill>
                <a:latin typeface="Georgia" panose="02040502050405020303" pitchFamily="18" charset="0"/>
                <a:cs typeface="Arial"/>
                <a:sym typeface="Arial"/>
              </a:rPr>
              <a:t>“Fans are going to see it any way they want”: An Ethnography of Harassment in the </a:t>
            </a:r>
            <a:r>
              <a:rPr lang="en-US" sz="7600" i="1" dirty="0">
                <a:solidFill>
                  <a:prstClr val="white"/>
                </a:solidFill>
                <a:latin typeface="Georgia" panose="02040502050405020303" pitchFamily="18" charset="0"/>
                <a:cs typeface="Arial"/>
                <a:sym typeface="Arial"/>
              </a:rPr>
              <a:t>Voltron: Legendary Defender</a:t>
            </a:r>
            <a:r>
              <a:rPr lang="en-US" sz="7600" dirty="0">
                <a:solidFill>
                  <a:prstClr val="white"/>
                </a:solidFill>
                <a:latin typeface="Georgia" panose="02040502050405020303" pitchFamily="18" charset="0"/>
                <a:cs typeface="Arial"/>
                <a:sym typeface="Arial"/>
              </a:rPr>
              <a:t> Fan Community</a:t>
            </a:r>
          </a:p>
          <a:p>
            <a:pPr lvl="0" algn="ctr" fontAlgn="auto">
              <a:spcBef>
                <a:spcPts val="0"/>
              </a:spcBef>
              <a:spcAft>
                <a:spcPts val="0"/>
              </a:spcAft>
            </a:pPr>
            <a:r>
              <a:rPr lang="en-US" sz="5400" dirty="0">
                <a:solidFill>
                  <a:prstClr val="white"/>
                </a:solidFill>
                <a:latin typeface="Georgia" panose="02040502050405020303" pitchFamily="18" charset="0"/>
                <a:cs typeface="Arial"/>
                <a:sym typeface="Arial"/>
              </a:rPr>
              <a:t>Renee Ann Drouin, with continuous regrets</a:t>
            </a:r>
            <a:endParaRPr lang="en-GB" sz="2400" dirty="0"/>
          </a:p>
        </p:txBody>
      </p:sp>
      <p:pic>
        <p:nvPicPr>
          <p:cNvPr id="5" name="Picture 4">
            <a:extLst>
              <a:ext uri="{FF2B5EF4-FFF2-40B4-BE49-F238E27FC236}">
                <a16:creationId xmlns:a16="http://schemas.microsoft.com/office/drawing/2014/main" id="{D22B7D9C-B01B-418A-802B-092BD477DB47}"/>
              </a:ext>
            </a:extLst>
          </p:cNvPr>
          <p:cNvPicPr>
            <a:picLocks noChangeAspect="1"/>
          </p:cNvPicPr>
          <p:nvPr/>
        </p:nvPicPr>
        <p:blipFill rotWithShape="1">
          <a:blip r:embed="rId3"/>
          <a:srcRect l="15150" t="8065" r="5254" b="10514"/>
          <a:stretch/>
        </p:blipFill>
        <p:spPr>
          <a:xfrm>
            <a:off x="31587993" y="-475515"/>
            <a:ext cx="12357340" cy="5717481"/>
          </a:xfrm>
          <a:prstGeom prst="rect">
            <a:avLst/>
          </a:prstGeom>
        </p:spPr>
      </p:pic>
      <p:sp>
        <p:nvSpPr>
          <p:cNvPr id="7" name="TextBox 6">
            <a:extLst>
              <a:ext uri="{FF2B5EF4-FFF2-40B4-BE49-F238E27FC236}">
                <a16:creationId xmlns:a16="http://schemas.microsoft.com/office/drawing/2014/main" id="{86222FA4-192B-42E4-80E2-E8C70BFC32AA}"/>
              </a:ext>
            </a:extLst>
          </p:cNvPr>
          <p:cNvSpPr txBox="1"/>
          <p:nvPr/>
        </p:nvSpPr>
        <p:spPr>
          <a:xfrm>
            <a:off x="31587993" y="5654774"/>
            <a:ext cx="12303207" cy="6771084"/>
          </a:xfrm>
          <a:prstGeom prst="rect">
            <a:avLst/>
          </a:prstGeom>
          <a:solidFill>
            <a:srgbClr val="222A35"/>
          </a:solidFill>
        </p:spPr>
        <p:txBody>
          <a:bodyPr wrap="square" rtlCol="0">
            <a:spAutoFit/>
          </a:bodyPr>
          <a:lstStyle/>
          <a:p>
            <a:pPr lvl="0" algn="ctr" fontAlgn="auto">
              <a:spcBef>
                <a:spcPts val="0"/>
              </a:spcBef>
              <a:spcAft>
                <a:spcPts val="0"/>
              </a:spcAft>
              <a:buClr>
                <a:srgbClr val="000000"/>
              </a:buClr>
            </a:pPr>
            <a:r>
              <a:rPr lang="en-US" sz="5400" b="1" kern="0" dirty="0">
                <a:solidFill>
                  <a:srgbClr val="FFFFFF"/>
                </a:solidFill>
                <a:latin typeface="Georgia" panose="02040502050405020303" pitchFamily="18" charset="0"/>
                <a:cs typeface="Arial"/>
                <a:sym typeface="Arial"/>
              </a:rPr>
              <a:t>Methods</a:t>
            </a:r>
            <a:endParaRPr lang="en-US" sz="1400" kern="0" dirty="0">
              <a:solidFill>
                <a:srgbClr val="FFFFFF"/>
              </a:solidFill>
              <a:latin typeface="Georgia" panose="02040502050405020303" pitchFamily="18" charset="0"/>
              <a:cs typeface="Arial"/>
              <a:sym typeface="Arial"/>
            </a:endParaRPr>
          </a:p>
          <a:p>
            <a:pPr lvl="0" algn="just" fontAlgn="auto">
              <a:spcBef>
                <a:spcPts val="0"/>
              </a:spcBef>
              <a:spcAft>
                <a:spcPts val="0"/>
              </a:spcAft>
              <a:buClr>
                <a:srgbClr val="000000"/>
              </a:buClr>
            </a:pPr>
            <a:endParaRPr lang="en-US" sz="1400" kern="0" dirty="0">
              <a:solidFill>
                <a:srgbClr val="FFFFFF"/>
              </a:solidFill>
              <a:latin typeface="Georgia" panose="02040502050405020303" pitchFamily="18" charset="0"/>
              <a:cs typeface="Arial"/>
              <a:sym typeface="Arial"/>
            </a:endParaRPr>
          </a:p>
          <a:p>
            <a:pPr fontAlgn="auto">
              <a:spcBef>
                <a:spcPts val="0"/>
              </a:spcBef>
              <a:spcAft>
                <a:spcPts val="0"/>
              </a:spcAft>
              <a:buClr>
                <a:srgbClr val="000000"/>
              </a:buClr>
            </a:pPr>
            <a:r>
              <a:rPr lang="en-US" sz="4400" kern="0" dirty="0">
                <a:solidFill>
                  <a:srgbClr val="FFFFFF"/>
                </a:solidFill>
                <a:latin typeface="Georgia" panose="02040502050405020303" pitchFamily="18" charset="0"/>
                <a:cs typeface="Arial"/>
                <a:sym typeface="Arial"/>
              </a:rPr>
              <a:t>Utilizing a </a:t>
            </a:r>
            <a:r>
              <a:rPr lang="en-US" sz="4400" b="1" kern="0" dirty="0">
                <a:solidFill>
                  <a:srgbClr val="FFFFFF"/>
                </a:solidFill>
                <a:latin typeface="Georgia" panose="02040502050405020303" pitchFamily="18" charset="0"/>
                <a:cs typeface="Arial"/>
                <a:sym typeface="Arial"/>
              </a:rPr>
              <a:t>mixed methods approach</a:t>
            </a:r>
            <a:r>
              <a:rPr lang="en-US" sz="4400" kern="0" dirty="0">
                <a:solidFill>
                  <a:srgbClr val="FFFFFF"/>
                </a:solidFill>
                <a:latin typeface="Georgia" panose="02040502050405020303" pitchFamily="18" charset="0"/>
                <a:cs typeface="Arial"/>
                <a:sym typeface="Arial"/>
              </a:rPr>
              <a:t>, I will use qualitative ethnographic tools to analyze the community and quantitative coding to recognize rhetorical patterns and users. Complex questions of digital ethical ethnographies of ‘unaware’ groups mitigated by my position of a fan and group’s cultivation as reputation of </a:t>
            </a:r>
            <a:r>
              <a:rPr lang="en-US" sz="4400" b="1" kern="0" dirty="0">
                <a:solidFill>
                  <a:srgbClr val="FFFFFF"/>
                </a:solidFill>
                <a:latin typeface="Georgia" panose="02040502050405020303" pitchFamily="18" charset="0"/>
                <a:cs typeface="Arial"/>
                <a:sym typeface="Arial"/>
              </a:rPr>
              <a:t>wanting attention.</a:t>
            </a:r>
            <a:endParaRPr lang="en-US" sz="4400" kern="0" dirty="0">
              <a:solidFill>
                <a:srgbClr val="FFFFFF"/>
              </a:solidFill>
              <a:latin typeface="Georgia" panose="02040502050405020303" pitchFamily="18" charset="0"/>
              <a:cs typeface="Arial"/>
              <a:sym typeface="Arial"/>
            </a:endParaRPr>
          </a:p>
        </p:txBody>
      </p:sp>
      <p:sp>
        <p:nvSpPr>
          <p:cNvPr id="8" name="TextBox 7">
            <a:extLst>
              <a:ext uri="{FF2B5EF4-FFF2-40B4-BE49-F238E27FC236}">
                <a16:creationId xmlns:a16="http://schemas.microsoft.com/office/drawing/2014/main" id="{AACEED03-2DEC-4516-BCB1-0E7690F010C6}"/>
              </a:ext>
            </a:extLst>
          </p:cNvPr>
          <p:cNvSpPr txBox="1"/>
          <p:nvPr/>
        </p:nvSpPr>
        <p:spPr>
          <a:xfrm>
            <a:off x="-1" y="5654774"/>
            <a:ext cx="12442599" cy="12434173"/>
          </a:xfrm>
          <a:prstGeom prst="rect">
            <a:avLst/>
          </a:prstGeom>
          <a:solidFill>
            <a:srgbClr val="222A35"/>
          </a:solidFill>
        </p:spPr>
        <p:txBody>
          <a:bodyPr wrap="square" rtlCol="0">
            <a:spAutoFit/>
          </a:bodyPr>
          <a:lstStyle/>
          <a:p>
            <a:pPr lvl="0" algn="ctr" fontAlgn="auto">
              <a:spcBef>
                <a:spcPts val="0"/>
              </a:spcBef>
              <a:spcAft>
                <a:spcPts val="0"/>
              </a:spcAft>
            </a:pPr>
            <a:r>
              <a:rPr lang="en-US" sz="5400" b="1" dirty="0">
                <a:solidFill>
                  <a:prstClr val="white"/>
                </a:solidFill>
                <a:latin typeface="Georgia" panose="02040502050405020303" pitchFamily="18" charset="0"/>
                <a:cs typeface="Arial"/>
                <a:sym typeface="Arial"/>
              </a:rPr>
              <a:t>Introduction</a:t>
            </a:r>
            <a:endParaRPr lang="en-US" sz="3600" dirty="0">
              <a:solidFill>
                <a:prstClr val="white"/>
              </a:solidFill>
              <a:latin typeface="Georgia" panose="02040502050405020303" pitchFamily="18" charset="0"/>
              <a:cs typeface="Arial"/>
              <a:sym typeface="Arial"/>
            </a:endParaRPr>
          </a:p>
          <a:p>
            <a:pPr lvl="0" fontAlgn="auto">
              <a:spcBef>
                <a:spcPts val="0"/>
              </a:spcBef>
              <a:spcAft>
                <a:spcPts val="0"/>
              </a:spcAft>
            </a:pPr>
            <a:r>
              <a:rPr lang="en-US" sz="4400" dirty="0">
                <a:solidFill>
                  <a:prstClr val="white"/>
                </a:solidFill>
                <a:latin typeface="Georgia" panose="02040502050405020303" pitchFamily="18" charset="0"/>
                <a:cs typeface="Arial"/>
                <a:sym typeface="Arial"/>
              </a:rPr>
              <a:t>Writing studies has frequently ignored female harassment in online spaces. The precious little commentary about it, however, is focused on male harassment of women. Subsequently, my analysis of the female and queer fandom of prolific writers for </a:t>
            </a:r>
            <a:r>
              <a:rPr lang="en-US" sz="4400" i="1" dirty="0">
                <a:solidFill>
                  <a:prstClr val="white"/>
                </a:solidFill>
                <a:latin typeface="Georgia" panose="02040502050405020303" pitchFamily="18" charset="0"/>
                <a:cs typeface="Arial"/>
                <a:sym typeface="Arial"/>
              </a:rPr>
              <a:t>Voltron: Legendary Defender </a:t>
            </a:r>
            <a:r>
              <a:rPr lang="en-US" sz="4400" dirty="0">
                <a:solidFill>
                  <a:prstClr val="white"/>
                </a:solidFill>
                <a:latin typeface="Georgia" panose="02040502050405020303" pitchFamily="18" charset="0"/>
                <a:cs typeface="Arial"/>
                <a:sym typeface="Arial"/>
              </a:rPr>
              <a:t>on the Tumblr social media platform is atypical. By discussing digital ethics and gendered writing harassment, I will blend numerous fields not often held in conversation with each other, such as fandom, digital ethics, rhetoric, and social media writing. A secondary goal in documenting such harassment is to highlight and offer reflection on the writing our students are doing and dangers we </a:t>
            </a:r>
            <a:r>
              <a:rPr lang="en-US" sz="4400" dirty="0" err="1">
                <a:solidFill>
                  <a:prstClr val="white"/>
                </a:solidFill>
                <a:latin typeface="Georgia" panose="02040502050405020303" pitchFamily="18" charset="0"/>
                <a:cs typeface="Arial"/>
                <a:sym typeface="Arial"/>
              </a:rPr>
              <a:t>inadvertedly</a:t>
            </a:r>
            <a:r>
              <a:rPr lang="en-US" sz="4400" dirty="0">
                <a:solidFill>
                  <a:prstClr val="white"/>
                </a:solidFill>
                <a:latin typeface="Georgia" panose="02040502050405020303" pitchFamily="18" charset="0"/>
                <a:cs typeface="Arial"/>
                <a:sym typeface="Arial"/>
              </a:rPr>
              <a:t> put them through in a quest to diversify our embodied writing locations. </a:t>
            </a:r>
          </a:p>
        </p:txBody>
      </p:sp>
      <p:pic>
        <p:nvPicPr>
          <p:cNvPr id="1026" name="Picture 2" descr="Image result for red lion voltron legendary defender transparent">
            <a:extLst>
              <a:ext uri="{FF2B5EF4-FFF2-40B4-BE49-F238E27FC236}">
                <a16:creationId xmlns:a16="http://schemas.microsoft.com/office/drawing/2014/main" id="{36D8E8BB-3453-4AEA-A982-13A32F335D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05277" y="28722906"/>
            <a:ext cx="4027106" cy="421587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lated image">
            <a:extLst>
              <a:ext uri="{FF2B5EF4-FFF2-40B4-BE49-F238E27FC236}">
                <a16:creationId xmlns:a16="http://schemas.microsoft.com/office/drawing/2014/main" id="{F2427F63-5BCB-4686-972B-A1D4F40E1B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5566071" y="28520174"/>
            <a:ext cx="5499466" cy="421587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7DC7C26D-A398-4836-891C-42E3CE5D6EB3}"/>
              </a:ext>
            </a:extLst>
          </p:cNvPr>
          <p:cNvSpPr txBox="1"/>
          <p:nvPr/>
        </p:nvSpPr>
        <p:spPr>
          <a:xfrm>
            <a:off x="24061" y="18584501"/>
            <a:ext cx="12418537" cy="2277547"/>
          </a:xfrm>
          <a:prstGeom prst="rect">
            <a:avLst/>
          </a:prstGeom>
          <a:solidFill>
            <a:srgbClr val="222A35"/>
          </a:solidFill>
        </p:spPr>
        <p:txBody>
          <a:bodyPr wrap="square" rtlCol="0">
            <a:spAutoFit/>
          </a:bodyPr>
          <a:lstStyle/>
          <a:p>
            <a:pPr algn="ctr"/>
            <a:r>
              <a:rPr lang="en-US" sz="5400" b="1" dirty="0">
                <a:solidFill>
                  <a:schemeClr val="bg1"/>
                </a:solidFill>
                <a:latin typeface="Georgia" panose="02040502050405020303" pitchFamily="18" charset="0"/>
              </a:rPr>
              <a:t>Research Question</a:t>
            </a:r>
            <a:endParaRPr lang="en-US" sz="3600" dirty="0">
              <a:solidFill>
                <a:schemeClr val="bg1"/>
              </a:solidFill>
              <a:latin typeface="Georgia" panose="02040502050405020303" pitchFamily="18" charset="0"/>
            </a:endParaRPr>
          </a:p>
          <a:p>
            <a:r>
              <a:rPr lang="en-US" sz="4400" dirty="0">
                <a:solidFill>
                  <a:schemeClr val="bg1"/>
                </a:solidFill>
                <a:latin typeface="Georgia" panose="02040502050405020303" pitchFamily="18" charset="0"/>
              </a:rPr>
              <a:t>How do women write and utilize harassment in online spaces? </a:t>
            </a:r>
            <a:endParaRPr lang="en-US" sz="2800" dirty="0">
              <a:latin typeface="Georgia" panose="02040502050405020303" pitchFamily="18" charset="0"/>
            </a:endParaRPr>
          </a:p>
        </p:txBody>
      </p:sp>
      <p:pic>
        <p:nvPicPr>
          <p:cNvPr id="2" name="Picture 1">
            <a:extLst>
              <a:ext uri="{FF2B5EF4-FFF2-40B4-BE49-F238E27FC236}">
                <a16:creationId xmlns:a16="http://schemas.microsoft.com/office/drawing/2014/main" id="{8370439A-2FCE-4077-8CB2-739F237608AE}"/>
              </a:ext>
            </a:extLst>
          </p:cNvPr>
          <p:cNvPicPr>
            <a:picLocks noChangeAspect="1"/>
          </p:cNvPicPr>
          <p:nvPr/>
        </p:nvPicPr>
        <p:blipFill>
          <a:blip r:embed="rId6"/>
          <a:stretch>
            <a:fillRect/>
          </a:stretch>
        </p:blipFill>
        <p:spPr>
          <a:xfrm>
            <a:off x="24061" y="21436353"/>
            <a:ext cx="12321251" cy="6939835"/>
          </a:xfrm>
          <a:prstGeom prst="rect">
            <a:avLst/>
          </a:prstGeom>
        </p:spPr>
      </p:pic>
      <p:sp>
        <p:nvSpPr>
          <p:cNvPr id="9" name="Isosceles Triangle 8">
            <a:extLst>
              <a:ext uri="{FF2B5EF4-FFF2-40B4-BE49-F238E27FC236}">
                <a16:creationId xmlns:a16="http://schemas.microsoft.com/office/drawing/2014/main" id="{7933DC67-F3FE-4633-8A92-949A5584340B}"/>
              </a:ext>
            </a:extLst>
          </p:cNvPr>
          <p:cNvSpPr/>
          <p:nvPr/>
        </p:nvSpPr>
        <p:spPr bwMode="auto">
          <a:xfrm rot="10800000">
            <a:off x="12740406" y="24399538"/>
            <a:ext cx="18349192" cy="8518862"/>
          </a:xfrm>
          <a:prstGeom prst="triangle">
            <a:avLst/>
          </a:prstGeom>
          <a:solidFill>
            <a:srgbClr val="222A3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703763" rtl="0" eaLnBrk="1" fontAlgn="base" latinLnBrk="0" hangingPunct="1">
              <a:lnSpc>
                <a:spcPct val="100000"/>
              </a:lnSpc>
              <a:spcBef>
                <a:spcPct val="0"/>
              </a:spcBef>
              <a:spcAft>
                <a:spcPct val="0"/>
              </a:spcAft>
              <a:buClrTx/>
              <a:buSzTx/>
              <a:buFontTx/>
              <a:buNone/>
              <a:tabLst/>
            </a:pPr>
            <a:endParaRPr kumimoji="0" lang="en-GB" sz="2500" b="0"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C920E635-BAE7-4388-B44F-18914178A46E}"/>
              </a:ext>
            </a:extLst>
          </p:cNvPr>
          <p:cNvSpPr txBox="1"/>
          <p:nvPr/>
        </p:nvSpPr>
        <p:spPr>
          <a:xfrm>
            <a:off x="13889925" y="24551344"/>
            <a:ext cx="16295914" cy="7417415"/>
          </a:xfrm>
          <a:prstGeom prst="rect">
            <a:avLst/>
          </a:prstGeom>
          <a:noFill/>
        </p:spPr>
        <p:txBody>
          <a:bodyPr wrap="square" rtlCol="0">
            <a:spAutoFit/>
          </a:bodyPr>
          <a:lstStyle/>
          <a:p>
            <a:pPr algn="ctr"/>
            <a:r>
              <a:rPr lang="en-US" sz="4400" b="1" dirty="0">
                <a:solidFill>
                  <a:schemeClr val="bg1"/>
                </a:solidFill>
                <a:latin typeface="Georgia" panose="02040502050405020303" pitchFamily="18" charset="0"/>
              </a:rPr>
              <a:t>Winter 2018/Spring 2019</a:t>
            </a:r>
            <a:r>
              <a:rPr lang="en-US" sz="4400" dirty="0">
                <a:solidFill>
                  <a:schemeClr val="bg1"/>
                </a:solidFill>
                <a:latin typeface="Georgia" panose="02040502050405020303" pitchFamily="18" charset="0"/>
              </a:rPr>
              <a:t>: Collect data of immediate reaction to the Voltron ending, consider blogs for additional research</a:t>
            </a:r>
          </a:p>
          <a:p>
            <a:pPr algn="ctr"/>
            <a:r>
              <a:rPr lang="en-US" sz="4400" b="1" dirty="0">
                <a:solidFill>
                  <a:schemeClr val="bg1"/>
                </a:solidFill>
                <a:latin typeface="Georgia" panose="02040502050405020303" pitchFamily="18" charset="0"/>
              </a:rPr>
              <a:t>   Fall 2019: </a:t>
            </a:r>
            <a:r>
              <a:rPr lang="en-US" sz="4400" dirty="0">
                <a:solidFill>
                  <a:schemeClr val="bg1"/>
                </a:solidFill>
                <a:latin typeface="Georgia" panose="02040502050405020303" pitchFamily="18" charset="0"/>
              </a:rPr>
              <a:t>Begin coding for foundation of Prospectus.	</a:t>
            </a:r>
          </a:p>
          <a:p>
            <a:pPr algn="ctr"/>
            <a:r>
              <a:rPr lang="en-US" sz="4400" dirty="0">
                <a:solidFill>
                  <a:schemeClr val="bg1"/>
                </a:solidFill>
                <a:latin typeface="Georgia" panose="02040502050405020303" pitchFamily="18" charset="0"/>
              </a:rPr>
              <a:t>Patterns of harassment, identifications of fans, </a:t>
            </a:r>
          </a:p>
          <a:p>
            <a:pPr algn="ctr"/>
            <a:r>
              <a:rPr lang="en-US" sz="4400" dirty="0">
                <a:solidFill>
                  <a:schemeClr val="bg1"/>
                </a:solidFill>
                <a:latin typeface="Georgia" panose="02040502050405020303" pitchFamily="18" charset="0"/>
              </a:rPr>
              <a:t>Commentary on </a:t>
            </a:r>
            <a:r>
              <a:rPr lang="en-US" sz="4400" dirty="0" err="1">
                <a:solidFill>
                  <a:schemeClr val="bg1"/>
                </a:solidFill>
                <a:latin typeface="Georgia" panose="02040502050405020303" pitchFamily="18" charset="0"/>
              </a:rPr>
              <a:t>tumblr</a:t>
            </a:r>
            <a:r>
              <a:rPr lang="en-US" sz="4400" dirty="0">
                <a:solidFill>
                  <a:schemeClr val="bg1"/>
                </a:solidFill>
                <a:latin typeface="Georgia" panose="02040502050405020303" pitchFamily="18" charset="0"/>
              </a:rPr>
              <a:t> &amp; social media</a:t>
            </a:r>
          </a:p>
          <a:p>
            <a:pPr algn="ctr"/>
            <a:r>
              <a:rPr lang="en-US" sz="4400" b="1" dirty="0">
                <a:solidFill>
                  <a:schemeClr val="bg1"/>
                </a:solidFill>
                <a:latin typeface="Georgia" panose="02040502050405020303" pitchFamily="18" charset="0"/>
              </a:rPr>
              <a:t>  Spring 2019/Summer 2019: </a:t>
            </a:r>
            <a:r>
              <a:rPr lang="en-US" sz="4400" dirty="0">
                <a:solidFill>
                  <a:schemeClr val="bg1"/>
                </a:solidFill>
                <a:latin typeface="Georgia" panose="02040502050405020303" pitchFamily="18" charset="0"/>
              </a:rPr>
              <a:t>First	</a:t>
            </a:r>
          </a:p>
          <a:p>
            <a:pPr algn="ctr"/>
            <a:r>
              <a:rPr lang="en-US" sz="4400" dirty="0">
                <a:solidFill>
                  <a:schemeClr val="bg1"/>
                </a:solidFill>
                <a:latin typeface="Georgia" panose="02040502050405020303" pitchFamily="18" charset="0"/>
              </a:rPr>
              <a:t>  three chapters (intro, method, 	</a:t>
            </a:r>
          </a:p>
          <a:p>
            <a:pPr algn="ctr"/>
            <a:r>
              <a:rPr lang="en-US" sz="4400" dirty="0">
                <a:solidFill>
                  <a:schemeClr val="bg1"/>
                </a:solidFill>
                <a:latin typeface="Georgia" panose="02040502050405020303" pitchFamily="18" charset="0"/>
              </a:rPr>
              <a:t>Coding)</a:t>
            </a:r>
          </a:p>
          <a:p>
            <a:pPr algn="ctr"/>
            <a:r>
              <a:rPr lang="en-US" sz="4400" b="1" dirty="0">
                <a:solidFill>
                  <a:schemeClr val="bg1"/>
                </a:solidFill>
                <a:latin typeface="Georgia" panose="02040502050405020303" pitchFamily="18" charset="0"/>
              </a:rPr>
              <a:t>  Fall 2020: </a:t>
            </a:r>
            <a:r>
              <a:rPr lang="en-US" sz="4400" dirty="0">
                <a:solidFill>
                  <a:schemeClr val="bg1"/>
                </a:solidFill>
                <a:latin typeface="Georgia" panose="02040502050405020303" pitchFamily="18" charset="0"/>
              </a:rPr>
              <a:t>Finish  	</a:t>
            </a:r>
            <a:endParaRPr lang="en-US" sz="4400" b="1" dirty="0">
              <a:solidFill>
                <a:schemeClr val="bg1"/>
              </a:solidFill>
              <a:latin typeface="Georgia" panose="02040502050405020303" pitchFamily="18" charset="0"/>
            </a:endParaRPr>
          </a:p>
          <a:p>
            <a:pPr algn="ctr"/>
            <a:r>
              <a:rPr lang="en-US" sz="4400" b="1" dirty="0">
                <a:solidFill>
                  <a:schemeClr val="bg1"/>
                </a:solidFill>
                <a:latin typeface="Georgia" panose="02040502050405020303" pitchFamily="18" charset="0"/>
              </a:rPr>
              <a:t>  Defend	</a:t>
            </a:r>
            <a:endParaRPr lang="en-US" sz="4400" dirty="0">
              <a:solidFill>
                <a:schemeClr val="bg1"/>
              </a:solidFill>
              <a:latin typeface="Georgia" panose="02040502050405020303" pitchFamily="18" charset="0"/>
            </a:endParaRPr>
          </a:p>
          <a:p>
            <a:pPr algn="ctr"/>
            <a:endParaRPr lang="en-US" sz="3600" dirty="0">
              <a:solidFill>
                <a:schemeClr val="bg1"/>
              </a:solidFill>
              <a:latin typeface="Georgia" panose="02040502050405020303" pitchFamily="18" charset="0"/>
            </a:endParaRPr>
          </a:p>
        </p:txBody>
      </p:sp>
      <p:sp>
        <p:nvSpPr>
          <p:cNvPr id="15" name="TextBox 14">
            <a:extLst>
              <a:ext uri="{FF2B5EF4-FFF2-40B4-BE49-F238E27FC236}">
                <a16:creationId xmlns:a16="http://schemas.microsoft.com/office/drawing/2014/main" id="{8E7835DF-756A-4874-A72D-D494998A3848}"/>
              </a:ext>
            </a:extLst>
          </p:cNvPr>
          <p:cNvSpPr txBox="1"/>
          <p:nvPr/>
        </p:nvSpPr>
        <p:spPr>
          <a:xfrm>
            <a:off x="31520779" y="23191495"/>
            <a:ext cx="12382449" cy="9725739"/>
          </a:xfrm>
          <a:prstGeom prst="rect">
            <a:avLst/>
          </a:prstGeom>
          <a:solidFill>
            <a:srgbClr val="222A35"/>
          </a:solidFill>
        </p:spPr>
        <p:txBody>
          <a:bodyPr wrap="square" rtlCol="0">
            <a:spAutoFit/>
          </a:bodyPr>
          <a:lstStyle/>
          <a:p>
            <a:pPr lvl="0" algn="ctr" fontAlgn="auto">
              <a:spcBef>
                <a:spcPts val="0"/>
              </a:spcBef>
              <a:spcAft>
                <a:spcPts val="0"/>
              </a:spcAft>
              <a:buClr>
                <a:srgbClr val="000000"/>
              </a:buClr>
            </a:pPr>
            <a:r>
              <a:rPr lang="en-US" sz="5400" b="1" kern="0" dirty="0">
                <a:solidFill>
                  <a:srgbClr val="FFFFFF"/>
                </a:solidFill>
                <a:latin typeface="Georgia" panose="02040502050405020303" pitchFamily="18" charset="0"/>
                <a:cs typeface="Arial"/>
                <a:sym typeface="Arial"/>
              </a:rPr>
              <a:t>Data Collection</a:t>
            </a:r>
          </a:p>
          <a:p>
            <a:pPr lvl="0" fontAlgn="auto">
              <a:spcBef>
                <a:spcPts val="0"/>
              </a:spcBef>
              <a:spcAft>
                <a:spcPts val="0"/>
              </a:spcAft>
              <a:buClr>
                <a:srgbClr val="000000"/>
              </a:buClr>
            </a:pPr>
            <a:r>
              <a:rPr lang="en-US" sz="4400" b="1" kern="0" dirty="0">
                <a:solidFill>
                  <a:srgbClr val="FFFFFF"/>
                </a:solidFill>
                <a:latin typeface="Georgia" panose="02040502050405020303" pitchFamily="18" charset="0"/>
                <a:cs typeface="Arial"/>
                <a:sym typeface="Arial"/>
              </a:rPr>
              <a:t>Goal: D</a:t>
            </a:r>
            <a:r>
              <a:rPr lang="en-US" sz="4400" kern="0" dirty="0">
                <a:solidFill>
                  <a:srgbClr val="FFFFFF"/>
                </a:solidFill>
                <a:latin typeface="Georgia" panose="02040502050405020303" pitchFamily="18" charset="0"/>
                <a:cs typeface="Arial"/>
                <a:sym typeface="Arial"/>
              </a:rPr>
              <a:t>emonstrate the longevity of the harassment and the volume of users, </a:t>
            </a:r>
          </a:p>
          <a:p>
            <a:pPr lvl="0" fontAlgn="auto">
              <a:spcBef>
                <a:spcPts val="0"/>
              </a:spcBef>
              <a:spcAft>
                <a:spcPts val="0"/>
              </a:spcAft>
              <a:buClr>
                <a:srgbClr val="000000"/>
              </a:buClr>
            </a:pPr>
            <a:endParaRPr lang="en-US" sz="4400" kern="0" dirty="0">
              <a:solidFill>
                <a:srgbClr val="FFFFFF"/>
              </a:solidFill>
              <a:latin typeface="Georgia" panose="02040502050405020303" pitchFamily="18" charset="0"/>
              <a:cs typeface="Arial"/>
              <a:sym typeface="Arial"/>
            </a:endParaRPr>
          </a:p>
          <a:p>
            <a:pPr lvl="0" fontAlgn="auto">
              <a:spcBef>
                <a:spcPts val="0"/>
              </a:spcBef>
              <a:spcAft>
                <a:spcPts val="0"/>
              </a:spcAft>
              <a:buClr>
                <a:srgbClr val="000000"/>
              </a:buClr>
            </a:pPr>
            <a:r>
              <a:rPr lang="en-US" sz="4400" b="1" kern="0" dirty="0">
                <a:solidFill>
                  <a:srgbClr val="FFFFFF"/>
                </a:solidFill>
                <a:latin typeface="Georgia" panose="02040502050405020303" pitchFamily="18" charset="0"/>
                <a:cs typeface="Arial"/>
                <a:sym typeface="Arial"/>
              </a:rPr>
              <a:t>Sources: </a:t>
            </a:r>
            <a:r>
              <a:rPr lang="en-US" sz="4400" kern="0" dirty="0">
                <a:solidFill>
                  <a:srgbClr val="FFFFFF"/>
                </a:solidFill>
                <a:latin typeface="Georgia" panose="02040502050405020303" pitchFamily="18" charset="0"/>
                <a:cs typeface="Arial"/>
                <a:sym typeface="Arial"/>
              </a:rPr>
              <a:t>Comment sections of two years of Tumblr posts from “Fandom” an independent blog created by Tumblr that documents the trending topics of the website each week. Collections of Anti blogs, frequent targets, the tags of each main ‘ship’. </a:t>
            </a:r>
          </a:p>
          <a:p>
            <a:pPr lvl="0" fontAlgn="auto">
              <a:spcBef>
                <a:spcPts val="0"/>
              </a:spcBef>
              <a:spcAft>
                <a:spcPts val="0"/>
              </a:spcAft>
              <a:buClr>
                <a:srgbClr val="000000"/>
              </a:buClr>
            </a:pPr>
            <a:endParaRPr lang="en-US" sz="4400" kern="0" dirty="0">
              <a:solidFill>
                <a:srgbClr val="FFFFFF"/>
              </a:solidFill>
              <a:latin typeface="Georgia" panose="02040502050405020303" pitchFamily="18" charset="0"/>
              <a:cs typeface="Arial"/>
              <a:sym typeface="Arial"/>
            </a:endParaRPr>
          </a:p>
          <a:p>
            <a:pPr lvl="0" fontAlgn="auto">
              <a:spcBef>
                <a:spcPts val="0"/>
              </a:spcBef>
              <a:spcAft>
                <a:spcPts val="0"/>
              </a:spcAft>
              <a:buClr>
                <a:srgbClr val="000000"/>
              </a:buClr>
            </a:pPr>
            <a:r>
              <a:rPr lang="en-US" sz="4400" b="1" kern="0" dirty="0">
                <a:solidFill>
                  <a:srgbClr val="FFFFFF"/>
                </a:solidFill>
                <a:latin typeface="Georgia" panose="02040502050405020303" pitchFamily="18" charset="0"/>
                <a:cs typeface="Arial"/>
                <a:sym typeface="Arial"/>
              </a:rPr>
              <a:t>Rationale: </a:t>
            </a:r>
            <a:r>
              <a:rPr lang="en-US" sz="4400" kern="0" dirty="0">
                <a:solidFill>
                  <a:srgbClr val="FFFFFF"/>
                </a:solidFill>
                <a:latin typeface="Georgia" panose="02040502050405020303" pitchFamily="18" charset="0"/>
                <a:cs typeface="Arial"/>
                <a:sym typeface="Arial"/>
              </a:rPr>
              <a:t>Since Voltron’s inception, fans have used the comment sections to harass others about their opinions on the show. </a:t>
            </a:r>
          </a:p>
        </p:txBody>
      </p:sp>
      <p:sp>
        <p:nvSpPr>
          <p:cNvPr id="16" name="TextBox 15">
            <a:extLst>
              <a:ext uri="{FF2B5EF4-FFF2-40B4-BE49-F238E27FC236}">
                <a16:creationId xmlns:a16="http://schemas.microsoft.com/office/drawing/2014/main" id="{D74E2A4A-5200-41DF-95A9-0B0B9987DD0F}"/>
              </a:ext>
            </a:extLst>
          </p:cNvPr>
          <p:cNvSpPr txBox="1"/>
          <p:nvPr/>
        </p:nvSpPr>
        <p:spPr>
          <a:xfrm>
            <a:off x="12825663" y="16715457"/>
            <a:ext cx="18239874" cy="5663089"/>
          </a:xfrm>
          <a:prstGeom prst="rect">
            <a:avLst/>
          </a:prstGeom>
          <a:solidFill>
            <a:srgbClr val="222A35"/>
          </a:solidFill>
        </p:spPr>
        <p:txBody>
          <a:bodyPr wrap="square" rtlCol="0">
            <a:spAutoFit/>
          </a:bodyPr>
          <a:lstStyle/>
          <a:p>
            <a:pPr algn="ctr"/>
            <a:r>
              <a:rPr lang="en-US" sz="5400" b="1" dirty="0">
                <a:solidFill>
                  <a:schemeClr val="bg1"/>
                </a:solidFill>
                <a:latin typeface="Georgia" panose="02040502050405020303" pitchFamily="18" charset="0"/>
              </a:rPr>
              <a:t>Significance</a:t>
            </a:r>
          </a:p>
          <a:p>
            <a:r>
              <a:rPr lang="en-US" sz="4400" dirty="0">
                <a:solidFill>
                  <a:schemeClr val="bg1"/>
                </a:solidFill>
                <a:latin typeface="Georgia" panose="02040502050405020303" pitchFamily="18" charset="0"/>
              </a:rPr>
              <a:t>Research indicates little scholarship has paid to ways women utilize harassment against other women. More importantly, this writing functions as self-sponsored digital writing that dictates our students’ attention.  This fosters cognition in writing studies to the digital writing and spaces we’re advocating our students are using. Further, I argue the Voltron case study allows a potential framework for ethically performing qualitative research in fandom spaces. </a:t>
            </a:r>
          </a:p>
        </p:txBody>
      </p:sp>
      <p:pic>
        <p:nvPicPr>
          <p:cNvPr id="23" name="Picture 22">
            <a:extLst>
              <a:ext uri="{FF2B5EF4-FFF2-40B4-BE49-F238E27FC236}">
                <a16:creationId xmlns:a16="http://schemas.microsoft.com/office/drawing/2014/main" id="{61BD5CC8-B885-4615-9B11-60CB56341D18}"/>
              </a:ext>
            </a:extLst>
          </p:cNvPr>
          <p:cNvPicPr>
            <a:picLocks noChangeAspect="1"/>
          </p:cNvPicPr>
          <p:nvPr/>
        </p:nvPicPr>
        <p:blipFill rotWithShape="1">
          <a:blip r:embed="rId7">
            <a:extLst>
              <a:ext uri="{28A0092B-C50C-407E-A947-70E740481C1C}">
                <a14:useLocalDpi xmlns:a14="http://schemas.microsoft.com/office/drawing/2010/main" val="0"/>
              </a:ext>
            </a:extLst>
          </a:blip>
          <a:srcRect l="2351" t="5007" r="28005" b="41752"/>
          <a:stretch/>
        </p:blipFill>
        <p:spPr>
          <a:xfrm>
            <a:off x="24061" y="-417540"/>
            <a:ext cx="12680477" cy="5701614"/>
          </a:xfrm>
          <a:prstGeom prst="rect">
            <a:avLst/>
          </a:prstGeom>
        </p:spPr>
      </p:pic>
      <p:sp>
        <p:nvSpPr>
          <p:cNvPr id="27" name="TextBox 26">
            <a:extLst>
              <a:ext uri="{FF2B5EF4-FFF2-40B4-BE49-F238E27FC236}">
                <a16:creationId xmlns:a16="http://schemas.microsoft.com/office/drawing/2014/main" id="{38AABBB6-4EE9-4EE6-A242-5A608964F0D2}"/>
              </a:ext>
            </a:extLst>
          </p:cNvPr>
          <p:cNvSpPr txBox="1"/>
          <p:nvPr/>
        </p:nvSpPr>
        <p:spPr>
          <a:xfrm>
            <a:off x="73609" y="28762250"/>
            <a:ext cx="12382449" cy="4154984"/>
          </a:xfrm>
          <a:prstGeom prst="rect">
            <a:avLst/>
          </a:prstGeom>
          <a:solidFill>
            <a:srgbClr val="222A35"/>
          </a:solidFill>
        </p:spPr>
        <p:txBody>
          <a:bodyPr wrap="square" rtlCol="0">
            <a:spAutoFit/>
          </a:bodyPr>
          <a:lstStyle/>
          <a:p>
            <a:r>
              <a:rPr lang="en-US" sz="4400" dirty="0">
                <a:solidFill>
                  <a:schemeClr val="bg1"/>
                </a:solidFill>
                <a:latin typeface="Georgia" panose="02040502050405020303" pitchFamily="18" charset="0"/>
              </a:rPr>
              <a:t>VLD : animated show of humans piloting robotic lions to save the galaxy. Certain fans latched onto the character Lance (far right) and abused others for not supporting their interpretation of a romantic relationship with Keith (red) and their desire to see Lance as the lead of the show.</a:t>
            </a:r>
            <a:endParaRPr lang="en-GB" sz="4400" dirty="0">
              <a:solidFill>
                <a:schemeClr val="bg1"/>
              </a:solidFill>
              <a:latin typeface="Georgia" panose="02040502050405020303" pitchFamily="18" charset="0"/>
            </a:endParaRPr>
          </a:p>
        </p:txBody>
      </p:sp>
      <p:pic>
        <p:nvPicPr>
          <p:cNvPr id="29" name="Picture 28">
            <a:extLst>
              <a:ext uri="{FF2B5EF4-FFF2-40B4-BE49-F238E27FC236}">
                <a16:creationId xmlns:a16="http://schemas.microsoft.com/office/drawing/2014/main" id="{B56F6624-ECDF-4670-9E4E-A725FCD8CED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474233" y="12673059"/>
            <a:ext cx="10584859" cy="10271234"/>
          </a:xfrm>
          <a:prstGeom prst="rect">
            <a:avLst/>
          </a:prstGeom>
        </p:spPr>
      </p:pic>
      <p:sp>
        <p:nvSpPr>
          <p:cNvPr id="1024" name="TextBox 1023">
            <a:extLst>
              <a:ext uri="{FF2B5EF4-FFF2-40B4-BE49-F238E27FC236}">
                <a16:creationId xmlns:a16="http://schemas.microsoft.com/office/drawing/2014/main" id="{5D58BFA7-3ED0-4B25-AACA-4561D9278691}"/>
              </a:ext>
            </a:extLst>
          </p:cNvPr>
          <p:cNvSpPr txBox="1"/>
          <p:nvPr/>
        </p:nvSpPr>
        <p:spPr>
          <a:xfrm>
            <a:off x="18047787" y="6430936"/>
            <a:ext cx="7903891" cy="923330"/>
          </a:xfrm>
          <a:prstGeom prst="rect">
            <a:avLst/>
          </a:prstGeom>
          <a:solidFill>
            <a:srgbClr val="222A35"/>
          </a:solidFill>
        </p:spPr>
        <p:txBody>
          <a:bodyPr wrap="square" rtlCol="0">
            <a:spAutoFit/>
          </a:bodyPr>
          <a:lstStyle/>
          <a:p>
            <a:pPr algn="ctr"/>
            <a:r>
              <a:rPr lang="en-US" sz="5400" b="1" dirty="0">
                <a:solidFill>
                  <a:schemeClr val="bg1"/>
                </a:solidFill>
                <a:latin typeface="Georgia" panose="02040502050405020303" pitchFamily="18" charset="0"/>
              </a:rPr>
              <a:t>Literature Review</a:t>
            </a:r>
            <a:endParaRPr lang="en-GB" sz="5400" b="1" dirty="0">
              <a:solidFill>
                <a:schemeClr val="bg1"/>
              </a:solidFill>
              <a:latin typeface="Georgia" panose="02040502050405020303" pitchFamily="18" charset="0"/>
            </a:endParaRPr>
          </a:p>
        </p:txBody>
      </p:sp>
      <p:sp>
        <p:nvSpPr>
          <p:cNvPr id="1029" name="TextBox 1028">
            <a:extLst>
              <a:ext uri="{FF2B5EF4-FFF2-40B4-BE49-F238E27FC236}">
                <a16:creationId xmlns:a16="http://schemas.microsoft.com/office/drawing/2014/main" id="{305DBB88-D022-428C-B6F7-04578FAFC1BD}"/>
              </a:ext>
            </a:extLst>
          </p:cNvPr>
          <p:cNvSpPr txBox="1"/>
          <p:nvPr/>
        </p:nvSpPr>
        <p:spPr>
          <a:xfrm>
            <a:off x="15603707" y="8069169"/>
            <a:ext cx="5938460" cy="3416320"/>
          </a:xfrm>
          <a:prstGeom prst="rect">
            <a:avLst/>
          </a:prstGeom>
          <a:noFill/>
        </p:spPr>
        <p:txBody>
          <a:bodyPr wrap="square" rtlCol="0">
            <a:spAutoFit/>
          </a:bodyPr>
          <a:lstStyle/>
          <a:p>
            <a:r>
              <a:rPr lang="en-US" sz="3600" dirty="0">
                <a:solidFill>
                  <a:schemeClr val="bg1"/>
                </a:solidFill>
                <a:latin typeface="Georgia" panose="02040502050405020303" pitchFamily="18" charset="0"/>
              </a:rPr>
              <a:t>Collins and Cooper, 2014</a:t>
            </a:r>
          </a:p>
          <a:p>
            <a:r>
              <a:rPr lang="en-US" sz="3600" dirty="0" err="1">
                <a:solidFill>
                  <a:schemeClr val="bg1"/>
                </a:solidFill>
                <a:latin typeface="Georgia" panose="02040502050405020303" pitchFamily="18" charset="0"/>
              </a:rPr>
              <a:t>Fahie</a:t>
            </a:r>
            <a:r>
              <a:rPr lang="en-US" sz="3600" dirty="0">
                <a:solidFill>
                  <a:schemeClr val="bg1"/>
                </a:solidFill>
                <a:latin typeface="Georgia" panose="02040502050405020303" pitchFamily="18" charset="0"/>
              </a:rPr>
              <a:t>, 2014</a:t>
            </a:r>
          </a:p>
          <a:p>
            <a:r>
              <a:rPr lang="en-US" sz="3600" dirty="0" err="1">
                <a:solidFill>
                  <a:schemeClr val="bg1"/>
                </a:solidFill>
                <a:latin typeface="Georgia" panose="02040502050405020303" pitchFamily="18" charset="0"/>
              </a:rPr>
              <a:t>Greckhamer</a:t>
            </a:r>
            <a:r>
              <a:rPr lang="en-US" sz="3600" dirty="0">
                <a:solidFill>
                  <a:schemeClr val="bg1"/>
                </a:solidFill>
                <a:latin typeface="Georgia" panose="02040502050405020303" pitchFamily="18" charset="0"/>
              </a:rPr>
              <a:t> and </a:t>
            </a:r>
            <a:r>
              <a:rPr lang="en-US" sz="3600" dirty="0" err="1">
                <a:solidFill>
                  <a:schemeClr val="bg1"/>
                </a:solidFill>
                <a:latin typeface="Georgia" panose="02040502050405020303" pitchFamily="18" charset="0"/>
              </a:rPr>
              <a:t>Cilesiz</a:t>
            </a:r>
            <a:r>
              <a:rPr lang="en-US" sz="3600" dirty="0">
                <a:solidFill>
                  <a:schemeClr val="bg1"/>
                </a:solidFill>
                <a:latin typeface="Georgia" panose="02040502050405020303" pitchFamily="18" charset="0"/>
              </a:rPr>
              <a:t>, 2014</a:t>
            </a:r>
          </a:p>
          <a:p>
            <a:r>
              <a:rPr lang="en-US" sz="3600" dirty="0">
                <a:solidFill>
                  <a:schemeClr val="bg1"/>
                </a:solidFill>
                <a:latin typeface="Georgia" panose="02040502050405020303" pitchFamily="18" charset="0"/>
              </a:rPr>
              <a:t>Miller, 2012</a:t>
            </a:r>
          </a:p>
          <a:p>
            <a:r>
              <a:rPr lang="en-US" sz="3600" dirty="0" err="1">
                <a:solidFill>
                  <a:schemeClr val="bg1"/>
                </a:solidFill>
                <a:latin typeface="Georgia" panose="02040502050405020303" pitchFamily="18" charset="0"/>
              </a:rPr>
              <a:t>Mutula</a:t>
            </a:r>
            <a:r>
              <a:rPr lang="en-US" sz="3600" dirty="0">
                <a:solidFill>
                  <a:schemeClr val="bg1"/>
                </a:solidFill>
                <a:latin typeface="Georgia" panose="02040502050405020303" pitchFamily="18" charset="0"/>
              </a:rPr>
              <a:t>, 2011</a:t>
            </a:r>
          </a:p>
        </p:txBody>
      </p:sp>
      <p:sp>
        <p:nvSpPr>
          <p:cNvPr id="1033" name="TextBox 1032">
            <a:extLst>
              <a:ext uri="{FF2B5EF4-FFF2-40B4-BE49-F238E27FC236}">
                <a16:creationId xmlns:a16="http://schemas.microsoft.com/office/drawing/2014/main" id="{D0F90362-7494-42D2-8DB9-994C4989A28A}"/>
              </a:ext>
            </a:extLst>
          </p:cNvPr>
          <p:cNvSpPr txBox="1"/>
          <p:nvPr/>
        </p:nvSpPr>
        <p:spPr>
          <a:xfrm>
            <a:off x="15519379" y="12038150"/>
            <a:ext cx="3865015" cy="3416320"/>
          </a:xfrm>
          <a:prstGeom prst="rect">
            <a:avLst/>
          </a:prstGeom>
          <a:noFill/>
        </p:spPr>
        <p:txBody>
          <a:bodyPr wrap="square" rtlCol="0">
            <a:spAutoFit/>
          </a:bodyPr>
          <a:lstStyle/>
          <a:p>
            <a:r>
              <a:rPr lang="en-GB" sz="3600" dirty="0">
                <a:solidFill>
                  <a:schemeClr val="bg1"/>
                </a:solidFill>
                <a:latin typeface="Georgia" panose="02040502050405020303" pitchFamily="18" charset="0"/>
              </a:rPr>
              <a:t>McCracken, 2017</a:t>
            </a:r>
          </a:p>
          <a:p>
            <a:r>
              <a:rPr lang="en-GB" sz="3600" dirty="0" err="1">
                <a:solidFill>
                  <a:schemeClr val="bg1"/>
                </a:solidFill>
                <a:latin typeface="Georgia" panose="02040502050405020303" pitchFamily="18" charset="0"/>
              </a:rPr>
              <a:t>Busse</a:t>
            </a:r>
            <a:r>
              <a:rPr lang="en-GB" sz="3600" dirty="0">
                <a:solidFill>
                  <a:schemeClr val="bg1"/>
                </a:solidFill>
                <a:latin typeface="Georgia" panose="02040502050405020303" pitchFamily="18" charset="0"/>
              </a:rPr>
              <a:t>, 2015</a:t>
            </a:r>
          </a:p>
          <a:p>
            <a:r>
              <a:rPr lang="en-GB" sz="3600" dirty="0">
                <a:solidFill>
                  <a:schemeClr val="bg1"/>
                </a:solidFill>
                <a:latin typeface="Georgia" panose="02040502050405020303" pitchFamily="18" charset="0"/>
              </a:rPr>
              <a:t>Gerrard, 2018</a:t>
            </a:r>
          </a:p>
          <a:p>
            <a:r>
              <a:rPr lang="en-GB" sz="3600" dirty="0">
                <a:solidFill>
                  <a:schemeClr val="bg1"/>
                </a:solidFill>
                <a:latin typeface="Georgia" panose="02040502050405020303" pitchFamily="18" charset="0"/>
              </a:rPr>
              <a:t>Wick and </a:t>
            </a:r>
            <a:r>
              <a:rPr lang="en-GB" sz="3600" dirty="0" err="1">
                <a:solidFill>
                  <a:schemeClr val="bg1"/>
                </a:solidFill>
                <a:latin typeface="Georgia" panose="02040502050405020303" pitchFamily="18" charset="0"/>
              </a:rPr>
              <a:t>Harringer</a:t>
            </a:r>
            <a:r>
              <a:rPr lang="en-GB" sz="3600" dirty="0">
                <a:solidFill>
                  <a:schemeClr val="bg1"/>
                </a:solidFill>
                <a:latin typeface="Georgia" panose="02040502050405020303" pitchFamily="18" charset="0"/>
              </a:rPr>
              <a:t>, 2018</a:t>
            </a:r>
          </a:p>
          <a:p>
            <a:r>
              <a:rPr lang="en-GB" sz="3600" dirty="0">
                <a:solidFill>
                  <a:schemeClr val="bg1"/>
                </a:solidFill>
                <a:latin typeface="Georgia" panose="02040502050405020303" pitchFamily="18" charset="0"/>
              </a:rPr>
              <a:t>Waggoner, 2018</a:t>
            </a:r>
          </a:p>
        </p:txBody>
      </p:sp>
      <p:sp>
        <p:nvSpPr>
          <p:cNvPr id="1035" name="Star: 5 Points 1034">
            <a:extLst>
              <a:ext uri="{FF2B5EF4-FFF2-40B4-BE49-F238E27FC236}">
                <a16:creationId xmlns:a16="http://schemas.microsoft.com/office/drawing/2014/main" id="{B8263008-3632-4268-AAAB-F0F571947E2E}"/>
              </a:ext>
            </a:extLst>
          </p:cNvPr>
          <p:cNvSpPr/>
          <p:nvPr/>
        </p:nvSpPr>
        <p:spPr bwMode="auto">
          <a:xfrm>
            <a:off x="18011699" y="7912994"/>
            <a:ext cx="7483075" cy="6018152"/>
          </a:xfrm>
          <a:prstGeom prst="star5">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703763" rtl="0" eaLnBrk="1" fontAlgn="base" latinLnBrk="0" hangingPunct="1">
              <a:lnSpc>
                <a:spcPct val="100000"/>
              </a:lnSpc>
              <a:spcBef>
                <a:spcPct val="0"/>
              </a:spcBef>
              <a:spcAft>
                <a:spcPct val="0"/>
              </a:spcAft>
              <a:buClrTx/>
              <a:buSzTx/>
              <a:buFontTx/>
              <a:buNone/>
              <a:tabLst/>
            </a:pPr>
            <a:endParaRPr kumimoji="0" lang="en-GB" sz="2500" b="0" i="0" u="none" strike="noStrike" cap="none" normalizeH="0" baseline="0">
              <a:ln>
                <a:noFill/>
              </a:ln>
              <a:solidFill>
                <a:schemeClr val="tx1"/>
              </a:solidFill>
              <a:effectLst/>
              <a:latin typeface="Arial" charset="0"/>
            </a:endParaRPr>
          </a:p>
        </p:txBody>
      </p:sp>
      <p:sp>
        <p:nvSpPr>
          <p:cNvPr id="1036" name="TextBox 1035">
            <a:extLst>
              <a:ext uri="{FF2B5EF4-FFF2-40B4-BE49-F238E27FC236}">
                <a16:creationId xmlns:a16="http://schemas.microsoft.com/office/drawing/2014/main" id="{A7229A3B-E037-40FD-A796-25B47CFCA91D}"/>
              </a:ext>
            </a:extLst>
          </p:cNvPr>
          <p:cNvSpPr txBox="1"/>
          <p:nvPr/>
        </p:nvSpPr>
        <p:spPr>
          <a:xfrm rot="18728518">
            <a:off x="19632721" y="12413106"/>
            <a:ext cx="1805574" cy="584775"/>
          </a:xfrm>
          <a:prstGeom prst="rect">
            <a:avLst/>
          </a:prstGeom>
          <a:noFill/>
        </p:spPr>
        <p:txBody>
          <a:bodyPr wrap="square" rtlCol="0">
            <a:spAutoFit/>
          </a:bodyPr>
          <a:lstStyle/>
          <a:p>
            <a:r>
              <a:rPr lang="en-US" sz="3200" dirty="0">
                <a:solidFill>
                  <a:schemeClr val="bg1"/>
                </a:solidFill>
                <a:latin typeface="Georgia" panose="02040502050405020303" pitchFamily="18" charset="0"/>
              </a:rPr>
              <a:t>Fandom</a:t>
            </a:r>
            <a:endParaRPr lang="en-GB" sz="3200" dirty="0">
              <a:solidFill>
                <a:schemeClr val="bg1"/>
              </a:solidFill>
              <a:latin typeface="Georgia" panose="02040502050405020303" pitchFamily="18" charset="0"/>
            </a:endParaRPr>
          </a:p>
        </p:txBody>
      </p:sp>
      <p:sp>
        <p:nvSpPr>
          <p:cNvPr id="1037" name="TextBox 1036">
            <a:extLst>
              <a:ext uri="{FF2B5EF4-FFF2-40B4-BE49-F238E27FC236}">
                <a16:creationId xmlns:a16="http://schemas.microsoft.com/office/drawing/2014/main" id="{F3A02891-D911-4631-89AB-115A944CFC1D}"/>
              </a:ext>
            </a:extLst>
          </p:cNvPr>
          <p:cNvSpPr txBox="1"/>
          <p:nvPr/>
        </p:nvSpPr>
        <p:spPr>
          <a:xfrm>
            <a:off x="18757830" y="10190567"/>
            <a:ext cx="6195665" cy="584775"/>
          </a:xfrm>
          <a:prstGeom prst="rect">
            <a:avLst/>
          </a:prstGeom>
          <a:noFill/>
        </p:spPr>
        <p:txBody>
          <a:bodyPr wrap="square" rtlCol="0">
            <a:spAutoFit/>
          </a:bodyPr>
          <a:lstStyle/>
          <a:p>
            <a:r>
              <a:rPr lang="en-US" sz="3200" dirty="0">
                <a:solidFill>
                  <a:schemeClr val="bg1"/>
                </a:solidFill>
                <a:latin typeface="Georgia" panose="02040502050405020303" pitchFamily="18" charset="0"/>
              </a:rPr>
              <a:t>Qual Ethics	   Digital Methods</a:t>
            </a:r>
            <a:endParaRPr lang="en-GB" sz="3200" dirty="0">
              <a:solidFill>
                <a:schemeClr val="bg1"/>
              </a:solidFill>
              <a:latin typeface="Georgia" panose="02040502050405020303" pitchFamily="18" charset="0"/>
            </a:endParaRPr>
          </a:p>
        </p:txBody>
      </p:sp>
      <p:sp>
        <p:nvSpPr>
          <p:cNvPr id="1038" name="TextBox 1037">
            <a:extLst>
              <a:ext uri="{FF2B5EF4-FFF2-40B4-BE49-F238E27FC236}">
                <a16:creationId xmlns:a16="http://schemas.microsoft.com/office/drawing/2014/main" id="{1E0B8D8E-8EA4-4132-BF78-2F27B2D6BAA8}"/>
              </a:ext>
            </a:extLst>
          </p:cNvPr>
          <p:cNvSpPr txBox="1"/>
          <p:nvPr/>
        </p:nvSpPr>
        <p:spPr>
          <a:xfrm>
            <a:off x="23742753" y="7809334"/>
            <a:ext cx="4765023" cy="3416320"/>
          </a:xfrm>
          <a:prstGeom prst="rect">
            <a:avLst/>
          </a:prstGeom>
          <a:noFill/>
        </p:spPr>
        <p:txBody>
          <a:bodyPr wrap="square" rtlCol="0">
            <a:spAutoFit/>
          </a:bodyPr>
          <a:lstStyle/>
          <a:p>
            <a:pPr algn="r"/>
            <a:r>
              <a:rPr lang="en-GB" sz="3600" dirty="0">
                <a:solidFill>
                  <a:schemeClr val="bg1"/>
                </a:solidFill>
                <a:latin typeface="Georgia" panose="02040502050405020303" pitchFamily="18" charset="0"/>
              </a:rPr>
              <a:t>Boydell, et. al, 2014</a:t>
            </a:r>
          </a:p>
          <a:p>
            <a:pPr algn="r"/>
            <a:r>
              <a:rPr lang="en-GB" sz="3600" dirty="0">
                <a:solidFill>
                  <a:schemeClr val="bg1"/>
                </a:solidFill>
                <a:latin typeface="Georgia" panose="02040502050405020303" pitchFamily="18" charset="0"/>
              </a:rPr>
              <a:t>Costello, McDermott, Wallace, 2017</a:t>
            </a:r>
          </a:p>
          <a:p>
            <a:pPr algn="r"/>
            <a:r>
              <a:rPr lang="en-GB" sz="3600" dirty="0" err="1">
                <a:solidFill>
                  <a:schemeClr val="bg1"/>
                </a:solidFill>
                <a:latin typeface="Georgia" panose="02040502050405020303" pitchFamily="18" charset="0"/>
              </a:rPr>
              <a:t>Palys</a:t>
            </a:r>
            <a:r>
              <a:rPr lang="en-GB" sz="3600" dirty="0">
                <a:solidFill>
                  <a:schemeClr val="bg1"/>
                </a:solidFill>
                <a:latin typeface="Georgia" panose="02040502050405020303" pitchFamily="18" charset="0"/>
              </a:rPr>
              <a:t> and Atchison, 2012</a:t>
            </a:r>
          </a:p>
          <a:p>
            <a:pPr algn="r"/>
            <a:r>
              <a:rPr lang="en-GB" sz="3600" dirty="0">
                <a:solidFill>
                  <a:schemeClr val="bg1"/>
                </a:solidFill>
                <a:latin typeface="Georgia" panose="02040502050405020303" pitchFamily="18" charset="0"/>
              </a:rPr>
              <a:t>Steinmetz, 2012</a:t>
            </a:r>
          </a:p>
        </p:txBody>
      </p:sp>
      <p:sp>
        <p:nvSpPr>
          <p:cNvPr id="1039" name="TextBox 1038">
            <a:extLst>
              <a:ext uri="{FF2B5EF4-FFF2-40B4-BE49-F238E27FC236}">
                <a16:creationId xmlns:a16="http://schemas.microsoft.com/office/drawing/2014/main" id="{1EAA3EA4-4328-472D-97B2-7646BCA69C01}"/>
              </a:ext>
            </a:extLst>
          </p:cNvPr>
          <p:cNvSpPr txBox="1"/>
          <p:nvPr/>
        </p:nvSpPr>
        <p:spPr>
          <a:xfrm rot="2063257">
            <a:off x="22194259" y="12662190"/>
            <a:ext cx="1914558" cy="584775"/>
          </a:xfrm>
          <a:prstGeom prst="rect">
            <a:avLst/>
          </a:prstGeom>
          <a:noFill/>
        </p:spPr>
        <p:txBody>
          <a:bodyPr wrap="square" rtlCol="0">
            <a:spAutoFit/>
          </a:bodyPr>
          <a:lstStyle/>
          <a:p>
            <a:r>
              <a:rPr lang="en-US" sz="3200" dirty="0">
                <a:solidFill>
                  <a:schemeClr val="bg1"/>
                </a:solidFill>
                <a:latin typeface="Georgia" panose="02040502050405020303" pitchFamily="18" charset="0"/>
              </a:rPr>
              <a:t>Rhetoric</a:t>
            </a:r>
            <a:endParaRPr lang="en-GB" sz="3200" dirty="0">
              <a:solidFill>
                <a:schemeClr val="bg1"/>
              </a:solidFill>
              <a:latin typeface="Georgia" panose="02040502050405020303" pitchFamily="18" charset="0"/>
            </a:endParaRPr>
          </a:p>
        </p:txBody>
      </p:sp>
      <p:sp>
        <p:nvSpPr>
          <p:cNvPr id="1040" name="TextBox 1039">
            <a:extLst>
              <a:ext uri="{FF2B5EF4-FFF2-40B4-BE49-F238E27FC236}">
                <a16:creationId xmlns:a16="http://schemas.microsoft.com/office/drawing/2014/main" id="{33485A81-F53A-4A61-99BE-09CB4C06E42A}"/>
              </a:ext>
            </a:extLst>
          </p:cNvPr>
          <p:cNvSpPr txBox="1"/>
          <p:nvPr/>
        </p:nvSpPr>
        <p:spPr>
          <a:xfrm>
            <a:off x="23692213" y="11585921"/>
            <a:ext cx="4518930" cy="3970318"/>
          </a:xfrm>
          <a:prstGeom prst="rect">
            <a:avLst/>
          </a:prstGeom>
          <a:noFill/>
        </p:spPr>
        <p:txBody>
          <a:bodyPr wrap="square" rtlCol="0">
            <a:spAutoFit/>
          </a:bodyPr>
          <a:lstStyle/>
          <a:p>
            <a:pPr algn="r"/>
            <a:r>
              <a:rPr lang="en-GB" sz="3600" dirty="0">
                <a:solidFill>
                  <a:schemeClr val="bg1"/>
                </a:solidFill>
                <a:latin typeface="Georgia" panose="02040502050405020303" pitchFamily="18" charset="0"/>
              </a:rPr>
              <a:t>Herring, 1999</a:t>
            </a:r>
          </a:p>
          <a:p>
            <a:pPr algn="r"/>
            <a:r>
              <a:rPr lang="en-GB" sz="3600" dirty="0">
                <a:solidFill>
                  <a:schemeClr val="bg1"/>
                </a:solidFill>
                <a:latin typeface="Georgia" panose="02040502050405020303" pitchFamily="18" charset="0"/>
              </a:rPr>
              <a:t>Jane, 2015</a:t>
            </a:r>
          </a:p>
          <a:p>
            <a:pPr algn="r"/>
            <a:r>
              <a:rPr lang="en-GB" sz="3600" dirty="0">
                <a:solidFill>
                  <a:schemeClr val="bg1"/>
                </a:solidFill>
                <a:latin typeface="Georgia" panose="02040502050405020303" pitchFamily="18" charset="0"/>
              </a:rPr>
              <a:t>Lammers, 2016</a:t>
            </a:r>
          </a:p>
          <a:p>
            <a:pPr algn="r"/>
            <a:r>
              <a:rPr lang="en-GB" sz="3600" dirty="0">
                <a:solidFill>
                  <a:schemeClr val="bg1"/>
                </a:solidFill>
                <a:latin typeface="Georgia" panose="02040502050405020303" pitchFamily="18" charset="0"/>
              </a:rPr>
              <a:t>Lumsden and Morgan, 2017</a:t>
            </a:r>
          </a:p>
          <a:p>
            <a:pPr algn="r"/>
            <a:r>
              <a:rPr lang="en-GB" sz="3600" dirty="0">
                <a:solidFill>
                  <a:schemeClr val="bg1"/>
                </a:solidFill>
                <a:latin typeface="Georgia" panose="02040502050405020303" pitchFamily="18" charset="0"/>
              </a:rPr>
              <a:t>Magnifico, </a:t>
            </a:r>
            <a:r>
              <a:rPr lang="en-GB" sz="3600" dirty="0" err="1">
                <a:solidFill>
                  <a:schemeClr val="bg1"/>
                </a:solidFill>
                <a:latin typeface="Georgia" panose="02040502050405020303" pitchFamily="18" charset="0"/>
              </a:rPr>
              <a:t>Curwood</a:t>
            </a:r>
            <a:r>
              <a:rPr lang="en-GB" sz="3600" dirty="0">
                <a:solidFill>
                  <a:schemeClr val="bg1"/>
                </a:solidFill>
                <a:latin typeface="Georgia" panose="02040502050405020303" pitchFamily="18" charset="0"/>
              </a:rPr>
              <a:t>, Lammers 2015</a:t>
            </a:r>
          </a:p>
        </p:txBody>
      </p:sp>
      <p:sp>
        <p:nvSpPr>
          <p:cNvPr id="1041" name="TextBox 1040">
            <a:extLst>
              <a:ext uri="{FF2B5EF4-FFF2-40B4-BE49-F238E27FC236}">
                <a16:creationId xmlns:a16="http://schemas.microsoft.com/office/drawing/2014/main" id="{24CB1DC8-1723-4F44-AB4B-DAE5DE1A7A40}"/>
              </a:ext>
            </a:extLst>
          </p:cNvPr>
          <p:cNvSpPr txBox="1"/>
          <p:nvPr/>
        </p:nvSpPr>
        <p:spPr>
          <a:xfrm>
            <a:off x="19712964" y="23443268"/>
            <a:ext cx="4026933" cy="923330"/>
          </a:xfrm>
          <a:prstGeom prst="rect">
            <a:avLst/>
          </a:prstGeom>
          <a:solidFill>
            <a:srgbClr val="222A35"/>
          </a:solidFill>
        </p:spPr>
        <p:txBody>
          <a:bodyPr wrap="square" rtlCol="0">
            <a:spAutoFit/>
          </a:bodyPr>
          <a:lstStyle/>
          <a:p>
            <a:pPr algn="ctr"/>
            <a:r>
              <a:rPr lang="en-US" sz="5400" b="1" dirty="0">
                <a:solidFill>
                  <a:schemeClr val="bg1"/>
                </a:solidFill>
                <a:latin typeface="Georgia" panose="02040502050405020303" pitchFamily="18" charset="0"/>
              </a:rPr>
              <a:t>Timeline</a:t>
            </a:r>
            <a:endParaRPr lang="en-GB" sz="5400" b="1" dirty="0">
              <a:solidFill>
                <a:schemeClr val="bg1"/>
              </a:solidFill>
              <a:latin typeface="Georgia" panose="02040502050405020303" pitchFamily="18" charset="0"/>
            </a:endParaRPr>
          </a:p>
        </p:txBody>
      </p:sp>
    </p:spTree>
    <p:extLst>
      <p:ext uri="{BB962C8B-B14F-4D97-AF65-F5344CB8AC3E}">
        <p14:creationId xmlns:p14="http://schemas.microsoft.com/office/powerpoint/2010/main" val="190361978"/>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703763" rtl="0" eaLnBrk="1" fontAlgn="base" latinLnBrk="0" hangingPunct="1">
          <a:lnSpc>
            <a:spcPct val="100000"/>
          </a:lnSpc>
          <a:spcBef>
            <a:spcPct val="0"/>
          </a:spcBef>
          <a:spcAft>
            <a:spcPct val="0"/>
          </a:spcAft>
          <a:buClrTx/>
          <a:buSzTx/>
          <a:buFontTx/>
          <a:buNone/>
          <a:tabLst/>
          <a:defRPr kumimoji="0" lang="en-US" sz="25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703763" rtl="0" eaLnBrk="1" fontAlgn="base" latinLnBrk="0" hangingPunct="1">
          <a:lnSpc>
            <a:spcPct val="100000"/>
          </a:lnSpc>
          <a:spcBef>
            <a:spcPct val="0"/>
          </a:spcBef>
          <a:spcAft>
            <a:spcPct val="0"/>
          </a:spcAft>
          <a:buClrTx/>
          <a:buSzTx/>
          <a:buFontTx/>
          <a:buNone/>
          <a:tabLst/>
          <a:defRPr kumimoji="0" lang="en-US" sz="25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9110</TotalTime>
  <Words>558</Words>
  <Application>Microsoft Office PowerPoint</Application>
  <PresentationFormat>Custom</PresentationFormat>
  <Paragraphs>51</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Georgia</vt:lpstr>
      <vt:lpstr>Default Design</vt:lpstr>
      <vt:lpstr>PowerPoint Presentation</vt:lpstr>
    </vt:vector>
  </TitlesOfParts>
  <Company>Graphicsland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Style E 36 by 48</dc:title>
  <dc:creator>Cindy Kranz</dc:creator>
  <cp:lastModifiedBy>Renee Ann</cp:lastModifiedBy>
  <cp:revision>418</cp:revision>
  <cp:lastPrinted>2014-09-30T20:00:08Z</cp:lastPrinted>
  <dcterms:created xsi:type="dcterms:W3CDTF">2004-07-26T21:45:23Z</dcterms:created>
  <dcterms:modified xsi:type="dcterms:W3CDTF">2018-12-13T15:00:32Z</dcterms:modified>
</cp:coreProperties>
</file>